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Oswald SemiBo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SemiBo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swaldSemiBo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28842c97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528842c971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528842c971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528842c971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546f9b350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546f9b350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46f9b350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546f9b3501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2e4abb896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152e4abb896_2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46f9b350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46f9b350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546f9b350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546f9b350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546f9b350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546f9b350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546f9b3501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546f9b3501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546f9b3501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546f9b3501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546f9b350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546f9b350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528842c9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1528842c9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46f9b350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1546f9b3501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546f9b350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1546f9b3501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546f9b350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1546f9b3501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Math homework is an opportunity to review and practice skills and concepts taught in class. This time to review and practice is necessary for students to succeed in math class. Kinder students begin math homework later in the year.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546f9b350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546f9b350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528842c971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1528842c971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528842c971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1528842c971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28842c971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1528842c971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52e4abb896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52e4abb896_2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28842c971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1528842c971_0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ec2f71bd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fec2f71bd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528842c971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1528842c971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18.png"/><Relationship Id="rId7"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drive.google.com/file/d/1GMfQjvLr1L550NTEvamsRHr8gB6eHrVf/view"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6.jpg"/><Relationship Id="rId6"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11708" y="1441750"/>
            <a:ext cx="8520600" cy="20526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pic>
        <p:nvPicPr>
          <p:cNvPr id="55" name="Google Shape;55;p13"/>
          <p:cNvPicPr preferRelativeResize="0"/>
          <p:nvPr/>
        </p:nvPicPr>
        <p:blipFill rotWithShape="1">
          <a:blip r:embed="rId3">
            <a:alphaModFix/>
          </a:blip>
          <a:srcRect b="0" l="0" r="0" t="0"/>
          <a:stretch/>
        </p:blipFill>
        <p:spPr>
          <a:xfrm>
            <a:off x="1096075" y="664025"/>
            <a:ext cx="3072651" cy="3608050"/>
          </a:xfrm>
          <a:prstGeom prst="rect">
            <a:avLst/>
          </a:prstGeom>
          <a:noFill/>
          <a:ln>
            <a:noFill/>
          </a:ln>
        </p:spPr>
      </p:pic>
      <p:sp>
        <p:nvSpPr>
          <p:cNvPr id="56" name="Google Shape;56;p13"/>
          <p:cNvSpPr txBox="1"/>
          <p:nvPr/>
        </p:nvSpPr>
        <p:spPr>
          <a:xfrm>
            <a:off x="4656125" y="1568275"/>
            <a:ext cx="3131700" cy="149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3F3F3"/>
              </a:solidFill>
              <a:latin typeface="Arial"/>
              <a:ea typeface="Arial"/>
              <a:cs typeface="Arial"/>
              <a:sym typeface="Arial"/>
            </a:endParaRPr>
          </a:p>
          <a:p>
            <a:pPr indent="0" lvl="0" marL="0" marR="0" rtl="0" algn="ctr">
              <a:lnSpc>
                <a:spcPct val="50000"/>
              </a:lnSpc>
              <a:spcBef>
                <a:spcPts val="0"/>
              </a:spcBef>
              <a:spcAft>
                <a:spcPts val="0"/>
              </a:spcAft>
              <a:buClr>
                <a:srgbClr val="000000"/>
              </a:buClr>
              <a:buSzPts val="3100"/>
              <a:buFont typeface="Arial"/>
              <a:buNone/>
            </a:pPr>
            <a:r>
              <a:rPr lang="en" sz="3100">
                <a:solidFill>
                  <a:srgbClr val="F3F3F3"/>
                </a:solidFill>
                <a:latin typeface="Georgia"/>
                <a:ea typeface="Georgia"/>
                <a:cs typeface="Georgia"/>
                <a:sym typeface="Georgia"/>
              </a:rPr>
              <a:t>GHLO </a:t>
            </a:r>
            <a:endParaRPr sz="3100">
              <a:solidFill>
                <a:srgbClr val="F3F3F3"/>
              </a:solidFill>
              <a:latin typeface="Georgia"/>
              <a:ea typeface="Georgia"/>
              <a:cs typeface="Georgia"/>
              <a:sym typeface="Georgia"/>
            </a:endParaRPr>
          </a:p>
          <a:p>
            <a:pPr indent="0" lvl="0" marL="0" marR="0" rtl="0" algn="ctr">
              <a:lnSpc>
                <a:spcPct val="50000"/>
              </a:lnSpc>
              <a:spcBef>
                <a:spcPts val="0"/>
              </a:spcBef>
              <a:spcAft>
                <a:spcPts val="0"/>
              </a:spcAft>
              <a:buClr>
                <a:srgbClr val="000000"/>
              </a:buClr>
              <a:buSzPts val="3100"/>
              <a:buFont typeface="Arial"/>
              <a:buNone/>
            </a:pPr>
            <a:r>
              <a:t/>
            </a:r>
            <a:endParaRPr sz="3100">
              <a:solidFill>
                <a:srgbClr val="F3F3F3"/>
              </a:solidFill>
              <a:latin typeface="Georgia"/>
              <a:ea typeface="Georgia"/>
              <a:cs typeface="Georgia"/>
              <a:sym typeface="Georgia"/>
            </a:endParaRPr>
          </a:p>
          <a:p>
            <a:pPr indent="0" lvl="0" marL="0" marR="0" rtl="0" algn="ctr">
              <a:lnSpc>
                <a:spcPct val="50000"/>
              </a:lnSpc>
              <a:spcBef>
                <a:spcPts val="0"/>
              </a:spcBef>
              <a:spcAft>
                <a:spcPts val="0"/>
              </a:spcAft>
              <a:buClr>
                <a:srgbClr val="000000"/>
              </a:buClr>
              <a:buSzPts val="3100"/>
              <a:buFont typeface="Arial"/>
              <a:buNone/>
            </a:pPr>
            <a:r>
              <a:rPr lang="en" sz="3100">
                <a:solidFill>
                  <a:srgbClr val="F3F3F3"/>
                </a:solidFill>
                <a:latin typeface="Georgia"/>
                <a:ea typeface="Georgia"/>
                <a:cs typeface="Georgia"/>
                <a:sym typeface="Georgia"/>
              </a:rPr>
              <a:t>K-2 Spalding &amp; </a:t>
            </a:r>
            <a:endParaRPr sz="3100">
              <a:solidFill>
                <a:srgbClr val="F3F3F3"/>
              </a:solidFill>
              <a:latin typeface="Georgia"/>
              <a:ea typeface="Georgia"/>
              <a:cs typeface="Georgia"/>
              <a:sym typeface="Georgia"/>
            </a:endParaRPr>
          </a:p>
          <a:p>
            <a:pPr indent="0" lvl="0" marL="0" marR="0" rtl="0" algn="ctr">
              <a:lnSpc>
                <a:spcPct val="50000"/>
              </a:lnSpc>
              <a:spcBef>
                <a:spcPts val="0"/>
              </a:spcBef>
              <a:spcAft>
                <a:spcPts val="0"/>
              </a:spcAft>
              <a:buClr>
                <a:srgbClr val="000000"/>
              </a:buClr>
              <a:buSzPts val="3100"/>
              <a:buFont typeface="Arial"/>
              <a:buNone/>
            </a:pPr>
            <a:r>
              <a:t/>
            </a:r>
            <a:endParaRPr sz="3100">
              <a:solidFill>
                <a:srgbClr val="F3F3F3"/>
              </a:solidFill>
              <a:latin typeface="Georgia"/>
              <a:ea typeface="Georgia"/>
              <a:cs typeface="Georgia"/>
              <a:sym typeface="Georgia"/>
            </a:endParaRPr>
          </a:p>
          <a:p>
            <a:pPr indent="0" lvl="0" marL="0" marR="0" rtl="0" algn="ctr">
              <a:lnSpc>
                <a:spcPct val="50000"/>
              </a:lnSpc>
              <a:spcBef>
                <a:spcPts val="0"/>
              </a:spcBef>
              <a:spcAft>
                <a:spcPts val="0"/>
              </a:spcAft>
              <a:buClr>
                <a:srgbClr val="000000"/>
              </a:buClr>
              <a:buSzPts val="3100"/>
              <a:buFont typeface="Arial"/>
              <a:buNone/>
            </a:pPr>
            <a:r>
              <a:rPr lang="en" sz="3100">
                <a:solidFill>
                  <a:srgbClr val="F3F3F3"/>
                </a:solidFill>
                <a:latin typeface="Georgia"/>
                <a:ea typeface="Georgia"/>
                <a:cs typeface="Georgia"/>
                <a:sym typeface="Georgia"/>
              </a:rPr>
              <a:t>Singapore Night</a:t>
            </a:r>
            <a:endParaRPr sz="3100">
              <a:solidFill>
                <a:srgbClr val="F3F3F3"/>
              </a:solidFill>
              <a:latin typeface="Georgia"/>
              <a:ea typeface="Georgia"/>
              <a:cs typeface="Georgia"/>
              <a:sym typeface="Georgia"/>
            </a:endParaRPr>
          </a:p>
          <a:p>
            <a:pPr indent="0" lvl="0" marL="0" marR="0" rtl="0" algn="ctr">
              <a:lnSpc>
                <a:spcPct val="50000"/>
              </a:lnSpc>
              <a:spcBef>
                <a:spcPts val="0"/>
              </a:spcBef>
              <a:spcAft>
                <a:spcPts val="0"/>
              </a:spcAft>
              <a:buClr>
                <a:srgbClr val="000000"/>
              </a:buClr>
              <a:buSzPts val="3100"/>
              <a:buFont typeface="Arial"/>
              <a:buNone/>
            </a:pPr>
            <a:r>
              <a:rPr lang="en" sz="3100">
                <a:solidFill>
                  <a:srgbClr val="F3F3F3"/>
                </a:solidFill>
                <a:latin typeface="Georgia"/>
                <a:ea typeface="Georgia"/>
                <a:cs typeface="Georgia"/>
                <a:sym typeface="Georgia"/>
              </a:rPr>
              <a:t> </a:t>
            </a:r>
            <a:r>
              <a:rPr b="0" i="0" lang="en" sz="3100" u="none" cap="none" strike="noStrike">
                <a:solidFill>
                  <a:srgbClr val="F3F3F3"/>
                </a:solidFill>
                <a:latin typeface="Georgia"/>
                <a:ea typeface="Georgia"/>
                <a:cs typeface="Georgia"/>
                <a:sym typeface="Georgia"/>
              </a:rPr>
              <a:t> </a:t>
            </a:r>
            <a:endParaRPr b="0" i="0" sz="3100" u="none" cap="none" strike="noStrike">
              <a:solidFill>
                <a:srgbClr val="F3F3F3"/>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3F3F3"/>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nvSpPr>
        <p:spPr>
          <a:xfrm>
            <a:off x="426925" y="303900"/>
            <a:ext cx="5315100" cy="45357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pic>
        <p:nvPicPr>
          <p:cNvPr id="124" name="Google Shape;124;p22"/>
          <p:cNvPicPr preferRelativeResize="0"/>
          <p:nvPr/>
        </p:nvPicPr>
        <p:blipFill rotWithShape="1">
          <a:blip r:embed="rId3">
            <a:alphaModFix/>
          </a:blip>
          <a:srcRect b="0" l="0" r="0" t="0"/>
          <a:stretch/>
        </p:blipFill>
        <p:spPr>
          <a:xfrm>
            <a:off x="5195850" y="557725"/>
            <a:ext cx="3478049" cy="4084100"/>
          </a:xfrm>
          <a:prstGeom prst="rect">
            <a:avLst/>
          </a:prstGeom>
          <a:noFill/>
          <a:ln>
            <a:noFill/>
          </a:ln>
        </p:spPr>
      </p:pic>
      <p:sp>
        <p:nvSpPr>
          <p:cNvPr id="125" name="Google Shape;125;p22"/>
          <p:cNvSpPr txBox="1"/>
          <p:nvPr/>
        </p:nvSpPr>
        <p:spPr>
          <a:xfrm>
            <a:off x="722525" y="557725"/>
            <a:ext cx="4473300" cy="402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3F3F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rPr lang="en" sz="3100">
                <a:solidFill>
                  <a:srgbClr val="F3F3F3"/>
                </a:solidFill>
                <a:latin typeface="Georgia"/>
                <a:ea typeface="Georgia"/>
                <a:cs typeface="Georgia"/>
                <a:sym typeface="Georgia"/>
              </a:rPr>
              <a:t>Singapore time!</a:t>
            </a:r>
            <a:endParaRPr sz="31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31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rPr lang="en" sz="3100">
                <a:solidFill>
                  <a:srgbClr val="F3F3F3"/>
                </a:solidFill>
                <a:latin typeface="Georgia"/>
                <a:ea typeface="Georgia"/>
                <a:cs typeface="Georgia"/>
                <a:sym typeface="Georgia"/>
              </a:rPr>
              <a:t>Take out your Model Drawing page and try the two word problems.</a:t>
            </a:r>
            <a:endParaRPr sz="31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31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rPr lang="en" sz="3100">
                <a:solidFill>
                  <a:srgbClr val="F3F3F3"/>
                </a:solidFill>
                <a:latin typeface="Georgia"/>
                <a:ea typeface="Georgia"/>
                <a:cs typeface="Georgia"/>
                <a:sym typeface="Georgia"/>
              </a:rPr>
              <a:t> 4 minutes</a:t>
            </a:r>
            <a:endParaRPr sz="31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3F3F3"/>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555600"/>
            <a:ext cx="4563600" cy="7557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0"/>
              </a:spcAft>
              <a:buClr>
                <a:srgbClr val="000000"/>
              </a:buClr>
              <a:buSzPts val="2000"/>
              <a:buFont typeface="Arial"/>
              <a:buNone/>
            </a:pPr>
            <a:r>
              <a:rPr lang="en">
                <a:solidFill>
                  <a:srgbClr val="F3F3F3"/>
                </a:solidFill>
                <a:latin typeface="Georgia"/>
                <a:ea typeface="Georgia"/>
                <a:cs typeface="Georgia"/>
                <a:sym typeface="Georgia"/>
              </a:rPr>
              <a:t>Why Singapore Math?</a:t>
            </a:r>
            <a:endParaRPr/>
          </a:p>
        </p:txBody>
      </p:sp>
      <p:sp>
        <p:nvSpPr>
          <p:cNvPr id="131" name="Google Shape;131;p23"/>
          <p:cNvSpPr txBox="1"/>
          <p:nvPr>
            <p:ph idx="1" type="body"/>
          </p:nvPr>
        </p:nvSpPr>
        <p:spPr>
          <a:xfrm>
            <a:off x="159300" y="1389600"/>
            <a:ext cx="5494500" cy="3179400"/>
          </a:xfrm>
          <a:prstGeom prst="rect">
            <a:avLst/>
          </a:prstGeom>
        </p:spPr>
        <p:txBody>
          <a:bodyPr anchorCtr="0" anchor="t" bIns="91425" lIns="91425" spcFirstLastPara="1" rIns="91425" wrap="square" tIns="91425">
            <a:normAutofit fontScale="92500"/>
          </a:bodyPr>
          <a:lstStyle/>
          <a:p>
            <a:pPr indent="-334327" lvl="0" marL="457200" rtl="0" algn="l">
              <a:lnSpc>
                <a:spcPct val="200000"/>
              </a:lnSpc>
              <a:spcBef>
                <a:spcPts val="0"/>
              </a:spcBef>
              <a:spcAft>
                <a:spcPts val="0"/>
              </a:spcAft>
              <a:buClr>
                <a:srgbClr val="F3F3F3"/>
              </a:buClr>
              <a:buSzPct val="100000"/>
              <a:buFont typeface="Georgia"/>
              <a:buChar char="●"/>
            </a:pPr>
            <a:r>
              <a:rPr lang="en" sz="1800">
                <a:solidFill>
                  <a:srgbClr val="F3F3F3"/>
                </a:solidFill>
                <a:latin typeface="Georgia"/>
                <a:ea typeface="Georgia"/>
                <a:cs typeface="Georgia"/>
                <a:sym typeface="Georgia"/>
              </a:rPr>
              <a:t>Everyone (especially every child) is a math person.</a:t>
            </a:r>
            <a:endParaRPr sz="1800">
              <a:solidFill>
                <a:srgbClr val="F3F3F3"/>
              </a:solidFill>
              <a:latin typeface="Georgia"/>
              <a:ea typeface="Georgia"/>
              <a:cs typeface="Georgia"/>
              <a:sym typeface="Georgia"/>
            </a:endParaRPr>
          </a:p>
          <a:p>
            <a:pPr indent="0" lvl="0" marL="457200" rtl="0" algn="l">
              <a:lnSpc>
                <a:spcPct val="200000"/>
              </a:lnSpc>
              <a:spcBef>
                <a:spcPts val="0"/>
              </a:spcBef>
              <a:spcAft>
                <a:spcPts val="0"/>
              </a:spcAft>
              <a:buNone/>
            </a:pPr>
            <a:r>
              <a:t/>
            </a:r>
            <a:endParaRPr sz="1800">
              <a:solidFill>
                <a:srgbClr val="F3F3F3"/>
              </a:solidFill>
              <a:latin typeface="Georgia"/>
              <a:ea typeface="Georgia"/>
              <a:cs typeface="Georgia"/>
              <a:sym typeface="Georgia"/>
            </a:endParaRPr>
          </a:p>
          <a:p>
            <a:pPr indent="-334327" lvl="0" marL="457200" rtl="0" algn="l">
              <a:lnSpc>
                <a:spcPct val="200000"/>
              </a:lnSpc>
              <a:spcBef>
                <a:spcPts val="0"/>
              </a:spcBef>
              <a:spcAft>
                <a:spcPts val="0"/>
              </a:spcAft>
              <a:buClr>
                <a:srgbClr val="F3F3F3"/>
              </a:buClr>
              <a:buSzPct val="100000"/>
              <a:buFont typeface="Georgia"/>
              <a:buChar char="●"/>
            </a:pPr>
            <a:r>
              <a:rPr lang="en" sz="1800">
                <a:solidFill>
                  <a:srgbClr val="F3F3F3"/>
                </a:solidFill>
                <a:latin typeface="Georgia"/>
                <a:ea typeface="Georgia"/>
                <a:cs typeface="Georgia"/>
                <a:sym typeface="Georgia"/>
              </a:rPr>
              <a:t>We use a Singapore Math curriculum because this teaching method increases the effectiveness  and accessibility of math education for all of our students.</a:t>
            </a:r>
            <a:endParaRPr/>
          </a:p>
        </p:txBody>
      </p:sp>
      <p:pic>
        <p:nvPicPr>
          <p:cNvPr id="132" name="Google Shape;132;p23"/>
          <p:cNvPicPr preferRelativeResize="0"/>
          <p:nvPr/>
        </p:nvPicPr>
        <p:blipFill>
          <a:blip r:embed="rId3">
            <a:alphaModFix/>
          </a:blip>
          <a:stretch>
            <a:fillRect/>
          </a:stretch>
        </p:blipFill>
        <p:spPr>
          <a:xfrm rot="1385919">
            <a:off x="7445725" y="1028300"/>
            <a:ext cx="1260150" cy="1714175"/>
          </a:xfrm>
          <a:prstGeom prst="rect">
            <a:avLst/>
          </a:prstGeom>
          <a:noFill/>
          <a:ln>
            <a:noFill/>
          </a:ln>
        </p:spPr>
      </p:pic>
      <p:pic>
        <p:nvPicPr>
          <p:cNvPr id="133" name="Google Shape;133;p23"/>
          <p:cNvPicPr preferRelativeResize="0"/>
          <p:nvPr/>
        </p:nvPicPr>
        <p:blipFill>
          <a:blip r:embed="rId4">
            <a:alphaModFix/>
          </a:blip>
          <a:stretch>
            <a:fillRect/>
          </a:stretch>
        </p:blipFill>
        <p:spPr>
          <a:xfrm>
            <a:off x="6849775" y="938251"/>
            <a:ext cx="1260150" cy="1744473"/>
          </a:xfrm>
          <a:prstGeom prst="rect">
            <a:avLst/>
          </a:prstGeom>
          <a:noFill/>
          <a:ln>
            <a:noFill/>
          </a:ln>
        </p:spPr>
      </p:pic>
      <p:pic>
        <p:nvPicPr>
          <p:cNvPr id="134" name="Google Shape;134;p23"/>
          <p:cNvPicPr preferRelativeResize="0"/>
          <p:nvPr/>
        </p:nvPicPr>
        <p:blipFill>
          <a:blip r:embed="rId5">
            <a:alphaModFix/>
          </a:blip>
          <a:stretch>
            <a:fillRect/>
          </a:stretch>
        </p:blipFill>
        <p:spPr>
          <a:xfrm rot="-1401277">
            <a:off x="5945249" y="1013145"/>
            <a:ext cx="1325801" cy="174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8" name="Shape 138"/>
        <p:cNvGrpSpPr/>
        <p:nvPr/>
      </p:nvGrpSpPr>
      <p:grpSpPr>
        <a:xfrm>
          <a:off x="0" y="0"/>
          <a:ext cx="0" cy="0"/>
          <a:chOff x="0" y="0"/>
          <a:chExt cx="0" cy="0"/>
        </a:xfrm>
      </p:grpSpPr>
      <p:sp>
        <p:nvSpPr>
          <p:cNvPr id="139" name="Google Shape;139;p24"/>
          <p:cNvSpPr txBox="1"/>
          <p:nvPr/>
        </p:nvSpPr>
        <p:spPr>
          <a:xfrm>
            <a:off x="0" y="0"/>
            <a:ext cx="9144000" cy="51435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sp>
        <p:nvSpPr>
          <p:cNvPr id="140" name="Google Shape;140;p24"/>
          <p:cNvSpPr txBox="1"/>
          <p:nvPr/>
        </p:nvSpPr>
        <p:spPr>
          <a:xfrm>
            <a:off x="597600" y="432375"/>
            <a:ext cx="7969800" cy="1346100"/>
          </a:xfrm>
          <a:prstGeom prst="rect">
            <a:avLst/>
          </a:prstGeom>
          <a:solidFill>
            <a:schemeClr val="dk2"/>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t/>
            </a:r>
            <a:endParaRPr sz="1800">
              <a:solidFill>
                <a:srgbClr val="F3F3F3"/>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2000"/>
              <a:buFont typeface="Arial"/>
              <a:buNone/>
            </a:pPr>
            <a:r>
              <a:rPr lang="en" sz="2700">
                <a:solidFill>
                  <a:srgbClr val="F3F3F3"/>
                </a:solidFill>
                <a:latin typeface="Georgia"/>
                <a:ea typeface="Georgia"/>
                <a:cs typeface="Georgia"/>
                <a:sym typeface="Georgia"/>
              </a:rPr>
              <a:t>What is Distinctive about Singapore Math?</a:t>
            </a:r>
            <a:endParaRPr sz="21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p:txBody>
      </p:sp>
      <p:sp>
        <p:nvSpPr>
          <p:cNvPr id="141" name="Google Shape;141;p24"/>
          <p:cNvSpPr txBox="1"/>
          <p:nvPr/>
        </p:nvSpPr>
        <p:spPr>
          <a:xfrm>
            <a:off x="597600" y="1321975"/>
            <a:ext cx="3974400" cy="3356100"/>
          </a:xfrm>
          <a:prstGeom prst="rect">
            <a:avLst/>
          </a:prstGeom>
          <a:solidFill>
            <a:schemeClr val="dk2"/>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t/>
            </a:r>
            <a:endParaRPr sz="20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Covers fewer topics at greater depth</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Mental math strategies are embedded in the program</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De-emphasizes procedural skills</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Emphasizes the development of good thinkers and problem solvers</a:t>
            </a:r>
            <a:endParaRPr sz="18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p:txBody>
      </p:sp>
      <p:sp>
        <p:nvSpPr>
          <p:cNvPr id="142" name="Google Shape;142;p24"/>
          <p:cNvSpPr txBox="1"/>
          <p:nvPr/>
        </p:nvSpPr>
        <p:spPr>
          <a:xfrm>
            <a:off x="4495800" y="1321975"/>
            <a:ext cx="4071600" cy="3356100"/>
          </a:xfrm>
          <a:prstGeom prst="rect">
            <a:avLst/>
          </a:prstGeom>
          <a:solidFill>
            <a:schemeClr val="dk2"/>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t/>
            </a:r>
            <a:endParaRPr sz="20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Language-based program that helps children make connections between pictures, words, and numbers</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Highly visual program that benefits students with varying needs</a:t>
            </a:r>
            <a:endParaRPr sz="1800">
              <a:solidFill>
                <a:srgbClr val="F3F3F3"/>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2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2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6" name="Shape 146"/>
        <p:cNvGrpSpPr/>
        <p:nvPr/>
      </p:nvGrpSpPr>
      <p:grpSpPr>
        <a:xfrm>
          <a:off x="0" y="0"/>
          <a:ext cx="0" cy="0"/>
          <a:chOff x="0" y="0"/>
          <a:chExt cx="0" cy="0"/>
        </a:xfrm>
      </p:grpSpPr>
      <p:sp>
        <p:nvSpPr>
          <p:cNvPr id="147" name="Google Shape;147;p25"/>
          <p:cNvSpPr txBox="1"/>
          <p:nvPr/>
        </p:nvSpPr>
        <p:spPr>
          <a:xfrm>
            <a:off x="0" y="0"/>
            <a:ext cx="9144000" cy="51435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sp>
        <p:nvSpPr>
          <p:cNvPr id="148" name="Google Shape;148;p25"/>
          <p:cNvSpPr txBox="1"/>
          <p:nvPr/>
        </p:nvSpPr>
        <p:spPr>
          <a:xfrm>
            <a:off x="597600" y="432375"/>
            <a:ext cx="7969800" cy="4316700"/>
          </a:xfrm>
          <a:prstGeom prst="rect">
            <a:avLst/>
          </a:prstGeom>
          <a:solidFill>
            <a:schemeClr val="dk2"/>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t/>
            </a:r>
            <a:endParaRPr sz="1800">
              <a:solidFill>
                <a:srgbClr val="F3F3F3"/>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2000"/>
              <a:buFont typeface="Arial"/>
              <a:buNone/>
            </a:pPr>
            <a:r>
              <a:rPr lang="en" sz="2700">
                <a:solidFill>
                  <a:srgbClr val="F3F3F3"/>
                </a:solidFill>
                <a:latin typeface="Georgia"/>
                <a:ea typeface="Georgia"/>
                <a:cs typeface="Georgia"/>
                <a:sym typeface="Georgia"/>
              </a:rPr>
              <a:t>The C-P-A Method!</a:t>
            </a:r>
            <a:endParaRPr sz="21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p:txBody>
      </p:sp>
      <p:pic>
        <p:nvPicPr>
          <p:cNvPr id="149" name="Google Shape;149;p25"/>
          <p:cNvPicPr preferRelativeResize="0"/>
          <p:nvPr/>
        </p:nvPicPr>
        <p:blipFill rotWithShape="1">
          <a:blip r:embed="rId3">
            <a:alphaModFix/>
          </a:blip>
          <a:srcRect b="0" l="0" r="0" t="0"/>
          <a:stretch/>
        </p:blipFill>
        <p:spPr>
          <a:xfrm>
            <a:off x="1639700" y="1678750"/>
            <a:ext cx="5864600" cy="2697725"/>
          </a:xfrm>
          <a:prstGeom prst="rect">
            <a:avLst/>
          </a:prstGeom>
          <a:noFill/>
          <a:ln>
            <a:noFill/>
          </a:ln>
        </p:spPr>
      </p:pic>
      <p:sp>
        <p:nvSpPr>
          <p:cNvPr id="150" name="Google Shape;150;p25"/>
          <p:cNvSpPr txBox="1"/>
          <p:nvPr/>
        </p:nvSpPr>
        <p:spPr>
          <a:xfrm>
            <a:off x="3541000" y="1907000"/>
            <a:ext cx="1974300" cy="4926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Oswald SemiBold"/>
                <a:ea typeface="Oswald SemiBold"/>
                <a:cs typeface="Oswald SemiBold"/>
                <a:sym typeface="Oswald SemiBold"/>
              </a:rPr>
              <a:t>Pictorial</a:t>
            </a:r>
            <a:endParaRPr sz="2000">
              <a:latin typeface="Oswald SemiBold"/>
              <a:ea typeface="Oswald SemiBold"/>
              <a:cs typeface="Oswald SemiBold"/>
              <a:sym typeface="Oswald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Concrete</a:t>
            </a:r>
            <a:endParaRPr/>
          </a:p>
        </p:txBody>
      </p:sp>
      <p:sp>
        <p:nvSpPr>
          <p:cNvPr id="156" name="Google Shape;156;p2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Take out your bears and your number bond place mats.</a:t>
            </a:r>
            <a:endParaRPr/>
          </a:p>
        </p:txBody>
      </p:sp>
      <p:pic>
        <p:nvPicPr>
          <p:cNvPr id="157" name="Google Shape;157;p26"/>
          <p:cNvPicPr preferRelativeResize="0"/>
          <p:nvPr/>
        </p:nvPicPr>
        <p:blipFill>
          <a:blip r:embed="rId3">
            <a:alphaModFix/>
          </a:blip>
          <a:stretch>
            <a:fillRect/>
          </a:stretch>
        </p:blipFill>
        <p:spPr>
          <a:xfrm>
            <a:off x="5524050" y="165850"/>
            <a:ext cx="2514600" cy="1933575"/>
          </a:xfrm>
          <a:prstGeom prst="rect">
            <a:avLst/>
          </a:prstGeom>
          <a:noFill/>
          <a:ln>
            <a:noFill/>
          </a:ln>
        </p:spPr>
      </p:pic>
      <p:pic>
        <p:nvPicPr>
          <p:cNvPr id="158" name="Google Shape;158;p26"/>
          <p:cNvPicPr preferRelativeResize="0"/>
          <p:nvPr/>
        </p:nvPicPr>
        <p:blipFill>
          <a:blip r:embed="rId4">
            <a:alphaModFix/>
          </a:blip>
          <a:stretch>
            <a:fillRect/>
          </a:stretch>
        </p:blipFill>
        <p:spPr>
          <a:xfrm>
            <a:off x="5524050" y="2251825"/>
            <a:ext cx="2514600" cy="251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Pictorial</a:t>
            </a:r>
            <a:endParaRPr/>
          </a:p>
        </p:txBody>
      </p:sp>
      <p:sp>
        <p:nvSpPr>
          <p:cNvPr id="164" name="Google Shape;164;p2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65" name="Google Shape;165;p2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id="166" name="Google Shape;166;p27"/>
          <p:cNvPicPr preferRelativeResize="0"/>
          <p:nvPr/>
        </p:nvPicPr>
        <p:blipFill>
          <a:blip r:embed="rId3">
            <a:alphaModFix/>
          </a:blip>
          <a:stretch>
            <a:fillRect/>
          </a:stretch>
        </p:blipFill>
        <p:spPr>
          <a:xfrm>
            <a:off x="946675" y="222087"/>
            <a:ext cx="7431250" cy="4699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Abstract</a:t>
            </a:r>
            <a:endParaRPr/>
          </a:p>
        </p:txBody>
      </p:sp>
      <p:sp>
        <p:nvSpPr>
          <p:cNvPr id="172" name="Google Shape;172;p28"/>
          <p:cNvSpPr txBox="1"/>
          <p:nvPr>
            <p:ph idx="1" type="subTitle"/>
          </p:nvPr>
        </p:nvSpPr>
        <p:spPr>
          <a:xfrm>
            <a:off x="4912100" y="2789650"/>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400">
                <a:solidFill>
                  <a:schemeClr val="accent1"/>
                </a:solidFill>
              </a:rPr>
              <a:t>6 - 5 = 1</a:t>
            </a:r>
            <a:endParaRPr b="1" sz="3400">
              <a:solidFill>
                <a:schemeClr val="accent1"/>
              </a:solidFill>
            </a:endParaRPr>
          </a:p>
        </p:txBody>
      </p:sp>
      <p:sp>
        <p:nvSpPr>
          <p:cNvPr id="173" name="Google Shape;173;p28"/>
          <p:cNvSpPr/>
          <p:nvPr/>
        </p:nvSpPr>
        <p:spPr>
          <a:xfrm>
            <a:off x="5582875" y="734700"/>
            <a:ext cx="946800" cy="93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p:nvPr/>
        </p:nvSpPr>
        <p:spPr>
          <a:xfrm>
            <a:off x="6829375" y="1343875"/>
            <a:ext cx="946800" cy="93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28"/>
          <p:cNvCxnSpPr>
            <a:stCxn id="173" idx="7"/>
            <a:endCxn id="176" idx="2"/>
          </p:cNvCxnSpPr>
          <p:nvPr/>
        </p:nvCxnSpPr>
        <p:spPr>
          <a:xfrm flipH="1" rot="10800000">
            <a:off x="6391019" y="602827"/>
            <a:ext cx="438300" cy="268200"/>
          </a:xfrm>
          <a:prstGeom prst="straightConnector1">
            <a:avLst/>
          </a:prstGeom>
          <a:noFill/>
          <a:ln cap="flat" cmpd="sng" w="9525">
            <a:solidFill>
              <a:schemeClr val="dk2"/>
            </a:solidFill>
            <a:prstDash val="solid"/>
            <a:round/>
            <a:headEnd len="med" w="med" type="none"/>
            <a:tailEnd len="med" w="med" type="none"/>
          </a:ln>
        </p:spPr>
      </p:cxnSp>
      <p:cxnSp>
        <p:nvCxnSpPr>
          <p:cNvPr id="177" name="Google Shape;177;p28"/>
          <p:cNvCxnSpPr>
            <a:endCxn id="174" idx="1"/>
          </p:cNvCxnSpPr>
          <p:nvPr/>
        </p:nvCxnSpPr>
        <p:spPr>
          <a:xfrm>
            <a:off x="6611031" y="1166702"/>
            <a:ext cx="357000" cy="313500"/>
          </a:xfrm>
          <a:prstGeom prst="straightConnector1">
            <a:avLst/>
          </a:prstGeom>
          <a:noFill/>
          <a:ln cap="flat" cmpd="sng" w="38100">
            <a:solidFill>
              <a:schemeClr val="accent1"/>
            </a:solidFill>
            <a:prstDash val="solid"/>
            <a:round/>
            <a:headEnd len="med" w="med" type="none"/>
            <a:tailEnd len="med" w="med" type="none"/>
          </a:ln>
        </p:spPr>
      </p:cxnSp>
      <p:cxnSp>
        <p:nvCxnSpPr>
          <p:cNvPr id="178" name="Google Shape;178;p28"/>
          <p:cNvCxnSpPr/>
          <p:nvPr/>
        </p:nvCxnSpPr>
        <p:spPr>
          <a:xfrm flipH="1" rot="10800000">
            <a:off x="6529675" y="755125"/>
            <a:ext cx="452100" cy="400200"/>
          </a:xfrm>
          <a:prstGeom prst="straightConnector1">
            <a:avLst/>
          </a:prstGeom>
          <a:noFill/>
          <a:ln cap="flat" cmpd="sng" w="38100">
            <a:solidFill>
              <a:schemeClr val="accent1"/>
            </a:solidFill>
            <a:prstDash val="solid"/>
            <a:round/>
            <a:headEnd len="med" w="med" type="none"/>
            <a:tailEnd len="med" w="med" type="none"/>
          </a:ln>
        </p:spPr>
      </p:cxnSp>
      <p:sp>
        <p:nvSpPr>
          <p:cNvPr id="179" name="Google Shape;179;p28"/>
          <p:cNvSpPr/>
          <p:nvPr/>
        </p:nvSpPr>
        <p:spPr>
          <a:xfrm>
            <a:off x="6981775" y="289675"/>
            <a:ext cx="946800" cy="93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txBox="1"/>
          <p:nvPr/>
        </p:nvSpPr>
        <p:spPr>
          <a:xfrm>
            <a:off x="5723125" y="831325"/>
            <a:ext cx="6663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accent1"/>
                </a:solidFill>
              </a:rPr>
              <a:t>6</a:t>
            </a:r>
            <a:endParaRPr b="1" sz="2900">
              <a:solidFill>
                <a:schemeClr val="accent1"/>
              </a:solidFill>
            </a:endParaRPr>
          </a:p>
        </p:txBody>
      </p:sp>
      <p:sp>
        <p:nvSpPr>
          <p:cNvPr id="181" name="Google Shape;181;p28"/>
          <p:cNvSpPr txBox="1"/>
          <p:nvPr/>
        </p:nvSpPr>
        <p:spPr>
          <a:xfrm>
            <a:off x="7122025" y="439525"/>
            <a:ext cx="6663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accent1"/>
                </a:solidFill>
              </a:rPr>
              <a:t>5</a:t>
            </a:r>
            <a:endParaRPr b="1" sz="2900">
              <a:solidFill>
                <a:schemeClr val="accent1"/>
              </a:solidFill>
            </a:endParaRPr>
          </a:p>
        </p:txBody>
      </p:sp>
      <p:sp>
        <p:nvSpPr>
          <p:cNvPr id="182" name="Google Shape;182;p28"/>
          <p:cNvSpPr txBox="1"/>
          <p:nvPr/>
        </p:nvSpPr>
        <p:spPr>
          <a:xfrm>
            <a:off x="6969625" y="1491575"/>
            <a:ext cx="6663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accent1"/>
                </a:solidFill>
              </a:rPr>
              <a:t>?</a:t>
            </a:r>
            <a:endParaRPr b="1" sz="290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Bar Models!</a:t>
            </a:r>
            <a:endParaRPr/>
          </a:p>
        </p:txBody>
      </p:sp>
      <p:pic>
        <p:nvPicPr>
          <p:cNvPr id="188" name="Google Shape;188;p29"/>
          <p:cNvPicPr preferRelativeResize="0"/>
          <p:nvPr/>
        </p:nvPicPr>
        <p:blipFill>
          <a:blip r:embed="rId3">
            <a:alphaModFix/>
          </a:blip>
          <a:stretch>
            <a:fillRect/>
          </a:stretch>
        </p:blipFill>
        <p:spPr>
          <a:xfrm>
            <a:off x="311700" y="1209425"/>
            <a:ext cx="8587275" cy="3101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Place Value Chip Demonstration</a:t>
            </a:r>
            <a:endParaRPr/>
          </a:p>
        </p:txBody>
      </p:sp>
      <p:sp>
        <p:nvSpPr>
          <p:cNvPr id="194" name="Google Shape;194;p3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95" name="Google Shape;195;p3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311700" y="555600"/>
            <a:ext cx="4563600" cy="7557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0"/>
              </a:spcAft>
              <a:buNone/>
            </a:pPr>
            <a:r>
              <a:rPr lang="en">
                <a:solidFill>
                  <a:srgbClr val="F3F3F3"/>
                </a:solidFill>
                <a:latin typeface="Georgia"/>
                <a:ea typeface="Georgia"/>
                <a:cs typeface="Georgia"/>
                <a:sym typeface="Georgia"/>
              </a:rPr>
              <a:t>Take Home Materials</a:t>
            </a:r>
            <a:endParaRPr/>
          </a:p>
        </p:txBody>
      </p:sp>
      <p:sp>
        <p:nvSpPr>
          <p:cNvPr id="201" name="Google Shape;201;p31"/>
          <p:cNvSpPr txBox="1"/>
          <p:nvPr>
            <p:ph idx="1" type="body"/>
          </p:nvPr>
        </p:nvSpPr>
        <p:spPr>
          <a:xfrm>
            <a:off x="159300" y="1389600"/>
            <a:ext cx="5494500" cy="3179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K-2 Model Drawing</a:t>
            </a:r>
            <a:endParaRPr sz="1800">
              <a:solidFill>
                <a:srgbClr val="F3F3F3"/>
              </a:solidFill>
              <a:latin typeface="Georgia"/>
              <a:ea typeface="Georgia"/>
              <a:cs typeface="Georgia"/>
              <a:sym typeface="Georgia"/>
            </a:endParaRPr>
          </a:p>
          <a:p>
            <a:pPr indent="-342900" lvl="0" marL="457200" rtl="0" algn="l">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Number Bond Place Mat</a:t>
            </a:r>
            <a:endParaRPr sz="1800">
              <a:solidFill>
                <a:srgbClr val="F3F3F3"/>
              </a:solidFill>
              <a:latin typeface="Georgia"/>
              <a:ea typeface="Georgia"/>
              <a:cs typeface="Georgia"/>
              <a:sym typeface="Georgia"/>
            </a:endParaRPr>
          </a:p>
          <a:p>
            <a:pPr indent="-342900" lvl="0" marL="457200" rtl="0" algn="l">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Number Bond Place Mat x4</a:t>
            </a:r>
            <a:endParaRPr sz="1800">
              <a:solidFill>
                <a:srgbClr val="F3F3F3"/>
              </a:solidFill>
              <a:latin typeface="Georgia"/>
              <a:ea typeface="Georgia"/>
              <a:cs typeface="Georgia"/>
              <a:sym typeface="Georgia"/>
            </a:endParaRPr>
          </a:p>
          <a:p>
            <a:pPr indent="-342900" lvl="0" marL="457200" rtl="0" algn="l">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Place Value Place Mat</a:t>
            </a:r>
            <a:endParaRPr sz="1800">
              <a:solidFill>
                <a:srgbClr val="F3F3F3"/>
              </a:solidFill>
              <a:latin typeface="Georgia"/>
              <a:ea typeface="Georgia"/>
              <a:cs typeface="Georgia"/>
              <a:sym typeface="Georgia"/>
            </a:endParaRPr>
          </a:p>
          <a:p>
            <a:pPr indent="-342900" lvl="0" marL="457200" rtl="0" algn="l">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How Parents Can Help at Home</a:t>
            </a:r>
            <a:endParaRPr sz="1800">
              <a:solidFill>
                <a:srgbClr val="F3F3F3"/>
              </a:solidFill>
              <a:latin typeface="Georgia"/>
              <a:ea typeface="Georgia"/>
              <a:cs typeface="Georgia"/>
              <a:sym typeface="Georgia"/>
            </a:endParaRPr>
          </a:p>
          <a:p>
            <a:pPr indent="0" lvl="0" marL="0" rtl="0" algn="l">
              <a:spcBef>
                <a:spcPts val="0"/>
              </a:spcBef>
              <a:spcAft>
                <a:spcPts val="0"/>
              </a:spcAft>
              <a:buNone/>
            </a:pPr>
            <a:r>
              <a:t/>
            </a:r>
            <a:endParaRPr i="1" sz="1800">
              <a:solidFill>
                <a:srgbClr val="F3F3F3"/>
              </a:solidFill>
              <a:latin typeface="Georgia"/>
              <a:ea typeface="Georgia"/>
              <a:cs typeface="Georgia"/>
              <a:sym typeface="Georgia"/>
            </a:endParaRPr>
          </a:p>
          <a:p>
            <a:pPr indent="0" lvl="0" marL="0" rtl="0" algn="ctr">
              <a:spcBef>
                <a:spcPts val="0"/>
              </a:spcBef>
              <a:spcAft>
                <a:spcPts val="0"/>
              </a:spcAft>
              <a:buNone/>
            </a:pPr>
            <a:r>
              <a:rPr i="1" lang="en" sz="2000">
                <a:solidFill>
                  <a:srgbClr val="F3F3F3"/>
                </a:solidFill>
                <a:latin typeface="Georgia"/>
                <a:ea typeface="Georgia"/>
                <a:cs typeface="Georgia"/>
                <a:sym typeface="Georgia"/>
              </a:rPr>
              <a:t>Digital copies of these resources will be sent to you via email along with a resource for printing your own place value chips.</a:t>
            </a:r>
            <a:endParaRPr sz="1800">
              <a:solidFill>
                <a:srgbClr val="F3F3F3"/>
              </a:solidFill>
              <a:latin typeface="Georgia"/>
              <a:ea typeface="Georgia"/>
              <a:cs typeface="Georgia"/>
              <a:sym typeface="Georgia"/>
            </a:endParaRPr>
          </a:p>
        </p:txBody>
      </p:sp>
      <p:pic>
        <p:nvPicPr>
          <p:cNvPr id="202" name="Google Shape;202;p31"/>
          <p:cNvPicPr preferRelativeResize="0"/>
          <p:nvPr/>
        </p:nvPicPr>
        <p:blipFill>
          <a:blip r:embed="rId3">
            <a:alphaModFix/>
          </a:blip>
          <a:stretch>
            <a:fillRect/>
          </a:stretch>
        </p:blipFill>
        <p:spPr>
          <a:xfrm>
            <a:off x="4646600" y="1140600"/>
            <a:ext cx="1861200" cy="1431150"/>
          </a:xfrm>
          <a:prstGeom prst="rect">
            <a:avLst/>
          </a:prstGeom>
          <a:noFill/>
          <a:ln>
            <a:noFill/>
          </a:ln>
        </p:spPr>
      </p:pic>
      <p:pic>
        <p:nvPicPr>
          <p:cNvPr id="203" name="Google Shape;203;p31"/>
          <p:cNvPicPr preferRelativeResize="0"/>
          <p:nvPr/>
        </p:nvPicPr>
        <p:blipFill>
          <a:blip r:embed="rId4">
            <a:alphaModFix/>
          </a:blip>
          <a:stretch>
            <a:fillRect/>
          </a:stretch>
        </p:blipFill>
        <p:spPr>
          <a:xfrm>
            <a:off x="5653800" y="3254625"/>
            <a:ext cx="925733" cy="1297505"/>
          </a:xfrm>
          <a:prstGeom prst="rect">
            <a:avLst/>
          </a:prstGeom>
          <a:noFill/>
          <a:ln>
            <a:noFill/>
          </a:ln>
        </p:spPr>
      </p:pic>
      <p:pic>
        <p:nvPicPr>
          <p:cNvPr id="204" name="Google Shape;204;p31"/>
          <p:cNvPicPr preferRelativeResize="0"/>
          <p:nvPr/>
        </p:nvPicPr>
        <p:blipFill>
          <a:blip r:embed="rId5">
            <a:alphaModFix/>
          </a:blip>
          <a:stretch>
            <a:fillRect/>
          </a:stretch>
        </p:blipFill>
        <p:spPr>
          <a:xfrm>
            <a:off x="6736654" y="3254625"/>
            <a:ext cx="925733" cy="1314375"/>
          </a:xfrm>
          <a:prstGeom prst="rect">
            <a:avLst/>
          </a:prstGeom>
          <a:noFill/>
          <a:ln>
            <a:noFill/>
          </a:ln>
        </p:spPr>
      </p:pic>
      <p:pic>
        <p:nvPicPr>
          <p:cNvPr id="205" name="Google Shape;205;p31"/>
          <p:cNvPicPr preferRelativeResize="0"/>
          <p:nvPr/>
        </p:nvPicPr>
        <p:blipFill>
          <a:blip r:embed="rId6">
            <a:alphaModFix/>
          </a:blip>
          <a:stretch>
            <a:fillRect/>
          </a:stretch>
        </p:blipFill>
        <p:spPr>
          <a:xfrm>
            <a:off x="7819525" y="3254625"/>
            <a:ext cx="966595" cy="1314375"/>
          </a:xfrm>
          <a:prstGeom prst="rect">
            <a:avLst/>
          </a:prstGeom>
          <a:noFill/>
          <a:ln>
            <a:noFill/>
          </a:ln>
        </p:spPr>
      </p:pic>
      <p:pic>
        <p:nvPicPr>
          <p:cNvPr id="206" name="Google Shape;206;p31"/>
          <p:cNvPicPr preferRelativeResize="0"/>
          <p:nvPr/>
        </p:nvPicPr>
        <p:blipFill>
          <a:blip r:embed="rId7">
            <a:alphaModFix/>
          </a:blip>
          <a:stretch>
            <a:fillRect/>
          </a:stretch>
        </p:blipFill>
        <p:spPr>
          <a:xfrm rot="-5400000">
            <a:off x="6932900" y="927063"/>
            <a:ext cx="1465725" cy="1858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426925" y="303900"/>
            <a:ext cx="5315100" cy="45357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pic>
        <p:nvPicPr>
          <p:cNvPr id="62" name="Google Shape;62;p14"/>
          <p:cNvPicPr preferRelativeResize="0"/>
          <p:nvPr/>
        </p:nvPicPr>
        <p:blipFill rotWithShape="1">
          <a:blip r:embed="rId3">
            <a:alphaModFix/>
          </a:blip>
          <a:srcRect b="0" l="0" r="0" t="0"/>
          <a:stretch/>
        </p:blipFill>
        <p:spPr>
          <a:xfrm>
            <a:off x="5195850" y="557725"/>
            <a:ext cx="3478049" cy="4084100"/>
          </a:xfrm>
          <a:prstGeom prst="rect">
            <a:avLst/>
          </a:prstGeom>
          <a:noFill/>
          <a:ln>
            <a:noFill/>
          </a:ln>
        </p:spPr>
      </p:pic>
      <p:sp>
        <p:nvSpPr>
          <p:cNvPr id="63" name="Google Shape;63;p14"/>
          <p:cNvSpPr txBox="1"/>
          <p:nvPr/>
        </p:nvSpPr>
        <p:spPr>
          <a:xfrm>
            <a:off x="722525" y="557725"/>
            <a:ext cx="4722300" cy="402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3F3F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t/>
            </a:r>
            <a:endParaRPr sz="31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31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F3F3F3"/>
                </a:solidFill>
                <a:latin typeface="Georgia"/>
                <a:ea typeface="Georgia"/>
                <a:cs typeface="Georgia"/>
                <a:sym typeface="Georgia"/>
              </a:rPr>
              <a:t>Welcome to </a:t>
            </a:r>
            <a:r>
              <a:rPr lang="en" sz="3100">
                <a:solidFill>
                  <a:srgbClr val="F3F3F3"/>
                </a:solidFill>
                <a:latin typeface="Georgia"/>
                <a:ea typeface="Georgia"/>
                <a:cs typeface="Georgia"/>
                <a:sym typeface="Georgia"/>
              </a:rPr>
              <a:t>Spalding night,</a:t>
            </a:r>
            <a:r>
              <a:rPr b="0" i="0" lang="en" sz="3100" u="none" cap="none" strike="noStrike">
                <a:solidFill>
                  <a:srgbClr val="F3F3F3"/>
                </a:solidFill>
                <a:latin typeface="Georgia"/>
                <a:ea typeface="Georgia"/>
                <a:cs typeface="Georgia"/>
                <a:sym typeface="Georgia"/>
              </a:rPr>
              <a:t> we are thrilled </a:t>
            </a:r>
            <a:endParaRPr b="0" i="0" sz="3100" u="none" cap="none" strike="noStrike">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F3F3F3"/>
                </a:solidFill>
                <a:latin typeface="Georgia"/>
                <a:ea typeface="Georgia"/>
                <a:cs typeface="Georgia"/>
                <a:sym typeface="Georgia"/>
              </a:rPr>
              <a:t>that you are here</a:t>
            </a:r>
            <a:r>
              <a:rPr lang="en" sz="3100">
                <a:solidFill>
                  <a:srgbClr val="F3F3F3"/>
                </a:solidFill>
                <a:latin typeface="Georgia"/>
                <a:ea typeface="Georgia"/>
                <a:cs typeface="Georgia"/>
                <a:sym typeface="Georgia"/>
              </a:rPr>
              <a:t>!</a:t>
            </a:r>
            <a:endParaRPr sz="31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31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31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3F3F3"/>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nvSpPr>
        <p:spPr>
          <a:xfrm>
            <a:off x="426925" y="303900"/>
            <a:ext cx="6972600" cy="45978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pic>
        <p:nvPicPr>
          <p:cNvPr id="212" name="Google Shape;212;p32"/>
          <p:cNvPicPr preferRelativeResize="0"/>
          <p:nvPr/>
        </p:nvPicPr>
        <p:blipFill rotWithShape="1">
          <a:blip r:embed="rId3">
            <a:alphaModFix/>
          </a:blip>
          <a:srcRect b="0" l="0" r="0" t="0"/>
          <a:stretch/>
        </p:blipFill>
        <p:spPr>
          <a:xfrm>
            <a:off x="7631850" y="87700"/>
            <a:ext cx="1377775" cy="1617851"/>
          </a:xfrm>
          <a:prstGeom prst="rect">
            <a:avLst/>
          </a:prstGeom>
          <a:noFill/>
          <a:ln>
            <a:noFill/>
          </a:ln>
        </p:spPr>
      </p:pic>
      <p:sp>
        <p:nvSpPr>
          <p:cNvPr id="213" name="Google Shape;213;p32"/>
          <p:cNvSpPr txBox="1"/>
          <p:nvPr/>
        </p:nvSpPr>
        <p:spPr>
          <a:xfrm>
            <a:off x="722525" y="557725"/>
            <a:ext cx="6422100" cy="414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F3F3F3"/>
                </a:solidFill>
                <a:latin typeface="Georgia"/>
                <a:ea typeface="Georgia"/>
                <a:cs typeface="Georgia"/>
                <a:sym typeface="Georgia"/>
              </a:rPr>
              <a:t>Parent-Student Connection</a:t>
            </a:r>
            <a:endParaRPr sz="2200">
              <a:solidFill>
                <a:srgbClr val="F3F3F3"/>
              </a:solidFill>
              <a:latin typeface="Georgia"/>
              <a:ea typeface="Georgia"/>
              <a:cs typeface="Georgia"/>
              <a:sym typeface="Georgia"/>
            </a:endParaRPr>
          </a:p>
          <a:p>
            <a:pPr indent="0" lvl="0" marL="457200" marR="0" rtl="0" algn="l">
              <a:lnSpc>
                <a:spcPct val="100000"/>
              </a:lnSpc>
              <a:spcBef>
                <a:spcPts val="0"/>
              </a:spcBef>
              <a:spcAft>
                <a:spcPts val="0"/>
              </a:spcAft>
              <a:buNone/>
            </a:pPr>
            <a:r>
              <a:t/>
            </a:r>
            <a:endParaRPr sz="2200">
              <a:solidFill>
                <a:srgbClr val="F3F3F3"/>
              </a:solidFill>
              <a:latin typeface="Georgia"/>
              <a:ea typeface="Georgia"/>
              <a:cs typeface="Georgia"/>
              <a:sym typeface="Georgia"/>
            </a:endParaRPr>
          </a:p>
          <a:p>
            <a:pPr indent="0" lvl="0" marL="457200" marR="0" rtl="0" algn="l">
              <a:lnSpc>
                <a:spcPct val="100000"/>
              </a:lnSpc>
              <a:spcBef>
                <a:spcPts val="0"/>
              </a:spcBef>
              <a:spcAft>
                <a:spcPts val="0"/>
              </a:spcAft>
              <a:buNone/>
            </a:pPr>
            <a:r>
              <a:t/>
            </a:r>
            <a:endParaRPr sz="22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None/>
            </a:pPr>
            <a:r>
              <a:rPr lang="en" sz="2200">
                <a:solidFill>
                  <a:srgbClr val="F3F3F3"/>
                </a:solidFill>
                <a:latin typeface="Georgia"/>
                <a:ea typeface="Georgia"/>
                <a:cs typeface="Georgia"/>
                <a:sym typeface="Georgia"/>
              </a:rPr>
              <a:t>Have math discussions with your child. Find real-world situations in which to practice math and to do mental math together.</a:t>
            </a:r>
            <a:endParaRPr sz="22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22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22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22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Arial"/>
              <a:buNone/>
            </a:pPr>
            <a:r>
              <a:t/>
            </a:r>
            <a:endParaRPr b="0" i="0" sz="500" u="none" cap="none" strike="noStrike">
              <a:solidFill>
                <a:srgbClr val="F3F3F3"/>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txBox="1"/>
          <p:nvPr/>
        </p:nvSpPr>
        <p:spPr>
          <a:xfrm>
            <a:off x="426925" y="303900"/>
            <a:ext cx="6972600" cy="45978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pic>
        <p:nvPicPr>
          <p:cNvPr id="219" name="Google Shape;219;p33"/>
          <p:cNvPicPr preferRelativeResize="0"/>
          <p:nvPr/>
        </p:nvPicPr>
        <p:blipFill rotWithShape="1">
          <a:blip r:embed="rId3">
            <a:alphaModFix/>
          </a:blip>
          <a:srcRect b="0" l="0" r="0" t="0"/>
          <a:stretch/>
        </p:blipFill>
        <p:spPr>
          <a:xfrm>
            <a:off x="7631850" y="87700"/>
            <a:ext cx="1377775" cy="1617851"/>
          </a:xfrm>
          <a:prstGeom prst="rect">
            <a:avLst/>
          </a:prstGeom>
          <a:noFill/>
          <a:ln>
            <a:noFill/>
          </a:ln>
        </p:spPr>
      </p:pic>
      <p:sp>
        <p:nvSpPr>
          <p:cNvPr id="220" name="Google Shape;220;p33"/>
          <p:cNvSpPr txBox="1"/>
          <p:nvPr/>
        </p:nvSpPr>
        <p:spPr>
          <a:xfrm>
            <a:off x="722525" y="557725"/>
            <a:ext cx="6422100" cy="414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F3F3F3"/>
                </a:solidFill>
                <a:latin typeface="Georgia"/>
                <a:ea typeface="Georgia"/>
                <a:cs typeface="Georgia"/>
                <a:sym typeface="Georgia"/>
              </a:rPr>
              <a:t>Parent-Student Connection</a:t>
            </a:r>
            <a:endParaRPr sz="2200">
              <a:solidFill>
                <a:srgbClr val="F3F3F3"/>
              </a:solidFill>
              <a:latin typeface="Georgia"/>
              <a:ea typeface="Georgia"/>
              <a:cs typeface="Georgia"/>
              <a:sym typeface="Georgia"/>
            </a:endParaRPr>
          </a:p>
          <a:p>
            <a:pPr indent="0" lvl="0" marL="0" marR="0" rtl="0" algn="l">
              <a:lnSpc>
                <a:spcPct val="100000"/>
              </a:lnSpc>
              <a:spcBef>
                <a:spcPts val="1000"/>
              </a:spcBef>
              <a:spcAft>
                <a:spcPts val="0"/>
              </a:spcAft>
              <a:buNone/>
            </a:pPr>
            <a:r>
              <a:rPr lang="en" sz="2200">
                <a:solidFill>
                  <a:srgbClr val="F3F3F3"/>
                </a:solidFill>
                <a:latin typeface="Georgia"/>
                <a:ea typeface="Georgia"/>
                <a:cs typeface="Georgia"/>
                <a:sym typeface="Georgia"/>
              </a:rPr>
              <a:t>Be curious </a:t>
            </a:r>
            <a:endParaRPr sz="2200">
              <a:solidFill>
                <a:srgbClr val="F3F3F3"/>
              </a:solidFill>
              <a:latin typeface="Georgia"/>
              <a:ea typeface="Georgia"/>
              <a:cs typeface="Georgia"/>
              <a:sym typeface="Georgia"/>
            </a:endParaRPr>
          </a:p>
          <a:p>
            <a:pPr indent="-355600" lvl="0" marL="457200" marR="0" rtl="0" algn="l">
              <a:lnSpc>
                <a:spcPct val="100000"/>
              </a:lnSpc>
              <a:spcBef>
                <a:spcPts val="1000"/>
              </a:spcBef>
              <a:spcAft>
                <a:spcPts val="0"/>
              </a:spcAft>
              <a:buClr>
                <a:srgbClr val="F3F3F3"/>
              </a:buClr>
              <a:buSzPts val="2000"/>
              <a:buFont typeface="Georgia"/>
              <a:buChar char="●"/>
            </a:pPr>
            <a:r>
              <a:rPr lang="en" sz="2000">
                <a:solidFill>
                  <a:srgbClr val="F3F3F3"/>
                </a:solidFill>
                <a:latin typeface="Georgia"/>
                <a:ea typeface="Georgia"/>
                <a:cs typeface="Georgia"/>
                <a:sym typeface="Georgia"/>
              </a:rPr>
              <a:t>Listen to your child explain how he figured out a problem.</a:t>
            </a:r>
            <a:endParaRPr sz="2000">
              <a:solidFill>
                <a:srgbClr val="F3F3F3"/>
              </a:solidFill>
              <a:latin typeface="Georgia"/>
              <a:ea typeface="Georgia"/>
              <a:cs typeface="Georgia"/>
              <a:sym typeface="Georgia"/>
            </a:endParaRPr>
          </a:p>
          <a:p>
            <a:pPr indent="-355600" lvl="0" marL="457200" marR="0" rtl="0" algn="l">
              <a:lnSpc>
                <a:spcPct val="100000"/>
              </a:lnSpc>
              <a:spcBef>
                <a:spcPts val="1000"/>
              </a:spcBef>
              <a:spcAft>
                <a:spcPts val="0"/>
              </a:spcAft>
              <a:buClr>
                <a:srgbClr val="F3F3F3"/>
              </a:buClr>
              <a:buSzPts val="2000"/>
              <a:buFont typeface="Georgia"/>
              <a:buChar char="●"/>
            </a:pPr>
            <a:r>
              <a:rPr lang="en" sz="2000">
                <a:solidFill>
                  <a:srgbClr val="F3F3F3"/>
                </a:solidFill>
                <a:latin typeface="Georgia"/>
                <a:ea typeface="Georgia"/>
                <a:cs typeface="Georgia"/>
                <a:sym typeface="Georgia"/>
              </a:rPr>
              <a:t>Ask your child to teach you how to solve problems or do computation using some of these new strategies she is learning at school.</a:t>
            </a:r>
            <a:endParaRPr sz="2000">
              <a:solidFill>
                <a:srgbClr val="F3F3F3"/>
              </a:solidFill>
              <a:latin typeface="Georgia"/>
              <a:ea typeface="Georgia"/>
              <a:cs typeface="Georgia"/>
              <a:sym typeface="Georgia"/>
            </a:endParaRPr>
          </a:p>
          <a:p>
            <a:pPr indent="-355600" lvl="0" marL="457200" marR="0" rtl="0" algn="l">
              <a:lnSpc>
                <a:spcPct val="100000"/>
              </a:lnSpc>
              <a:spcBef>
                <a:spcPts val="1000"/>
              </a:spcBef>
              <a:spcAft>
                <a:spcPts val="1000"/>
              </a:spcAft>
              <a:buClr>
                <a:srgbClr val="F3F3F3"/>
              </a:buClr>
              <a:buSzPts val="2000"/>
              <a:buFont typeface="Georgia"/>
              <a:buChar char="●"/>
            </a:pPr>
            <a:r>
              <a:rPr lang="en" sz="2000">
                <a:solidFill>
                  <a:srgbClr val="F3F3F3"/>
                </a:solidFill>
                <a:latin typeface="Georgia"/>
                <a:ea typeface="Georgia"/>
                <a:cs typeface="Georgia"/>
                <a:sym typeface="Georgia"/>
              </a:rPr>
              <a:t>Ask questions like, “What is your favorite method for solving? What did you learn from a mistake you made today?”</a:t>
            </a:r>
            <a:endParaRPr b="0" i="0" sz="300" u="none" cap="none" strike="noStrike">
              <a:solidFill>
                <a:srgbClr val="F3F3F3"/>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nvSpPr>
        <p:spPr>
          <a:xfrm>
            <a:off x="426925" y="303900"/>
            <a:ext cx="6972600" cy="45978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pic>
        <p:nvPicPr>
          <p:cNvPr id="226" name="Google Shape;226;p34"/>
          <p:cNvPicPr preferRelativeResize="0"/>
          <p:nvPr/>
        </p:nvPicPr>
        <p:blipFill rotWithShape="1">
          <a:blip r:embed="rId3">
            <a:alphaModFix/>
          </a:blip>
          <a:srcRect b="0" l="0" r="0" t="0"/>
          <a:stretch/>
        </p:blipFill>
        <p:spPr>
          <a:xfrm>
            <a:off x="7631850" y="87700"/>
            <a:ext cx="1377775" cy="1617851"/>
          </a:xfrm>
          <a:prstGeom prst="rect">
            <a:avLst/>
          </a:prstGeom>
          <a:noFill/>
          <a:ln>
            <a:noFill/>
          </a:ln>
        </p:spPr>
      </p:pic>
      <p:sp>
        <p:nvSpPr>
          <p:cNvPr id="227" name="Google Shape;227;p34"/>
          <p:cNvSpPr txBox="1"/>
          <p:nvPr/>
        </p:nvSpPr>
        <p:spPr>
          <a:xfrm>
            <a:off x="722525" y="557725"/>
            <a:ext cx="6422100" cy="414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F3F3F3"/>
                </a:solidFill>
                <a:latin typeface="Georgia"/>
                <a:ea typeface="Georgia"/>
                <a:cs typeface="Georgia"/>
                <a:sym typeface="Georgia"/>
              </a:rPr>
              <a:t>Parent-Student Connection</a:t>
            </a:r>
            <a:endParaRPr sz="22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None/>
            </a:pPr>
            <a:r>
              <a:t/>
            </a:r>
            <a:endParaRPr sz="22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None/>
            </a:pPr>
            <a:r>
              <a:rPr lang="en" sz="2200">
                <a:solidFill>
                  <a:srgbClr val="F3F3F3"/>
                </a:solidFill>
                <a:latin typeface="Georgia"/>
                <a:ea typeface="Georgia"/>
                <a:cs typeface="Georgia"/>
                <a:sym typeface="Georgia"/>
              </a:rPr>
              <a:t>When a child is struggling or stuck with math homework, try using objects or drawings to help the student visualize the math.</a:t>
            </a:r>
            <a:endParaRPr sz="22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None/>
            </a:pPr>
            <a:r>
              <a:t/>
            </a:r>
            <a:endParaRPr sz="22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None/>
            </a:pPr>
            <a:r>
              <a:rPr lang="en" sz="2200">
                <a:solidFill>
                  <a:srgbClr val="F3F3F3"/>
                </a:solidFill>
                <a:latin typeface="Georgia"/>
                <a:ea typeface="Georgia"/>
                <a:cs typeface="Georgia"/>
                <a:sym typeface="Georgia"/>
              </a:rPr>
              <a:t>If you or your student reach a point of frustration, stop for the night.</a:t>
            </a:r>
            <a:endParaRPr sz="22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None/>
            </a:pPr>
            <a:r>
              <a:t/>
            </a:r>
            <a:endParaRPr sz="22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None/>
            </a:pPr>
            <a:r>
              <a:rPr lang="en" sz="2200">
                <a:solidFill>
                  <a:srgbClr val="F3F3F3"/>
                </a:solidFill>
                <a:latin typeface="Georgia"/>
                <a:ea typeface="Georgia"/>
                <a:cs typeface="Georgia"/>
                <a:sym typeface="Georgia"/>
              </a:rPr>
              <a:t>Don’t tell your children you weren’t good at math.</a:t>
            </a:r>
            <a:endParaRPr sz="22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None/>
            </a:pPr>
            <a:r>
              <a:t/>
            </a:r>
            <a:endParaRPr sz="22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22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2200">
              <a:solidFill>
                <a:srgbClr val="F3F3F3"/>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3100"/>
              <a:buFont typeface="Arial"/>
              <a:buNone/>
            </a:pPr>
            <a:r>
              <a:t/>
            </a:r>
            <a:endParaRPr sz="2200">
              <a:solidFill>
                <a:srgbClr val="F3F3F3"/>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Arial"/>
              <a:buNone/>
            </a:pPr>
            <a:r>
              <a:t/>
            </a:r>
            <a:endParaRPr b="0" i="0" sz="500" u="none" cap="none" strike="noStrike">
              <a:solidFill>
                <a:srgbClr val="F3F3F3"/>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type="ctrTitle"/>
          </p:nvPr>
        </p:nvSpPr>
        <p:spPr>
          <a:xfrm>
            <a:off x="311700" y="744575"/>
            <a:ext cx="8520600" cy="990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 parents!</a:t>
            </a:r>
            <a:endParaRPr/>
          </a:p>
        </p:txBody>
      </p:sp>
      <p:sp>
        <p:nvSpPr>
          <p:cNvPr id="233" name="Google Shape;233;p35"/>
          <p:cNvSpPr txBox="1"/>
          <p:nvPr>
            <p:ph idx="1" type="subTitle"/>
          </p:nvPr>
        </p:nvSpPr>
        <p:spPr>
          <a:xfrm>
            <a:off x="311700" y="40490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Do not take home the bears.</a:t>
            </a:r>
            <a:endParaRPr/>
          </a:p>
        </p:txBody>
      </p:sp>
      <p:pic>
        <p:nvPicPr>
          <p:cNvPr id="234" name="Google Shape;234;p35"/>
          <p:cNvPicPr preferRelativeResize="0"/>
          <p:nvPr/>
        </p:nvPicPr>
        <p:blipFill rotWithShape="1">
          <a:blip r:embed="rId3">
            <a:alphaModFix/>
          </a:blip>
          <a:srcRect b="18039" l="0" r="0" t="19366"/>
          <a:stretch/>
        </p:blipFill>
        <p:spPr>
          <a:xfrm>
            <a:off x="2568975" y="2105841"/>
            <a:ext cx="4006050" cy="157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15"/>
          <p:cNvSpPr txBox="1"/>
          <p:nvPr/>
        </p:nvSpPr>
        <p:spPr>
          <a:xfrm>
            <a:off x="-51025" y="0"/>
            <a:ext cx="9195000" cy="51435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sp>
        <p:nvSpPr>
          <p:cNvPr id="69" name="Google Shape;69;p15"/>
          <p:cNvSpPr txBox="1"/>
          <p:nvPr/>
        </p:nvSpPr>
        <p:spPr>
          <a:xfrm>
            <a:off x="138200" y="346975"/>
            <a:ext cx="4433700" cy="4510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400">
                <a:solidFill>
                  <a:srgbClr val="F3F3F3"/>
                </a:solidFill>
                <a:latin typeface="Georgia"/>
                <a:ea typeface="Georgia"/>
                <a:cs typeface="Georgia"/>
                <a:sym typeface="Georgia"/>
              </a:rPr>
              <a:t>Why Spalding?</a:t>
            </a:r>
            <a:endParaRPr sz="24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The Writing Road to Reading is a total language arts program that integrates essential research-based components, and educational philosophy, with a methodology consisting of time-tested principles. </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It is this seamless </a:t>
            </a:r>
            <a:r>
              <a:rPr lang="en" sz="1800">
                <a:solidFill>
                  <a:srgbClr val="F3F3F3"/>
                </a:solidFill>
                <a:latin typeface="Georgia"/>
                <a:ea typeface="Georgia"/>
                <a:cs typeface="Georgia"/>
                <a:sym typeface="Georgia"/>
              </a:rPr>
              <a:t>blending</a:t>
            </a:r>
            <a:r>
              <a:rPr lang="en" sz="1800">
                <a:solidFill>
                  <a:srgbClr val="F3F3F3"/>
                </a:solidFill>
                <a:latin typeface="Georgia"/>
                <a:ea typeface="Georgia"/>
                <a:cs typeface="Georgia"/>
                <a:sym typeface="Georgia"/>
              </a:rPr>
              <a:t> of reading, spelling, and writing instruction that </a:t>
            </a:r>
            <a:r>
              <a:rPr lang="en" sz="1800">
                <a:solidFill>
                  <a:srgbClr val="F3F3F3"/>
                </a:solidFill>
                <a:latin typeface="Georgia"/>
                <a:ea typeface="Georgia"/>
                <a:cs typeface="Georgia"/>
                <a:sym typeface="Georgia"/>
              </a:rPr>
              <a:t>beautifully</a:t>
            </a:r>
            <a:r>
              <a:rPr lang="en" sz="1800">
                <a:solidFill>
                  <a:srgbClr val="F3F3F3"/>
                </a:solidFill>
                <a:latin typeface="Georgia"/>
                <a:ea typeface="Georgia"/>
                <a:cs typeface="Georgia"/>
                <a:sym typeface="Georgia"/>
              </a:rPr>
              <a:t> aligns with the classical approach, giving the proper emphasis to the Trivium’s Grammar stage. </a:t>
            </a:r>
            <a:endParaRPr sz="1800">
              <a:solidFill>
                <a:srgbClr val="F3F3F3"/>
              </a:solidFill>
              <a:latin typeface="Georgia"/>
              <a:ea typeface="Georgia"/>
              <a:cs typeface="Georgia"/>
              <a:sym typeface="Georgia"/>
            </a:endParaRPr>
          </a:p>
        </p:txBody>
      </p:sp>
      <p:pic>
        <p:nvPicPr>
          <p:cNvPr id="70" name="Google Shape;70;p15"/>
          <p:cNvPicPr preferRelativeResize="0"/>
          <p:nvPr/>
        </p:nvPicPr>
        <p:blipFill>
          <a:blip r:embed="rId3">
            <a:alphaModFix/>
          </a:blip>
          <a:stretch>
            <a:fillRect/>
          </a:stretch>
        </p:blipFill>
        <p:spPr>
          <a:xfrm>
            <a:off x="4572000" y="624084"/>
            <a:ext cx="4298126" cy="38953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6"/>
          <p:cNvSpPr txBox="1"/>
          <p:nvPr/>
        </p:nvSpPr>
        <p:spPr>
          <a:xfrm>
            <a:off x="0" y="0"/>
            <a:ext cx="9144000" cy="51435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sp>
        <p:nvSpPr>
          <p:cNvPr id="76" name="Google Shape;76;p16"/>
          <p:cNvSpPr txBox="1"/>
          <p:nvPr/>
        </p:nvSpPr>
        <p:spPr>
          <a:xfrm>
            <a:off x="311700" y="336775"/>
            <a:ext cx="8485200" cy="4414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400">
                <a:solidFill>
                  <a:srgbClr val="F3F3F3"/>
                </a:solidFill>
                <a:latin typeface="Georgia"/>
                <a:ea typeface="Georgia"/>
                <a:cs typeface="Georgia"/>
                <a:sym typeface="Georgia"/>
              </a:rPr>
              <a:t>Spalding Scope and Sequence</a:t>
            </a:r>
            <a:endParaRPr sz="2400">
              <a:solidFill>
                <a:srgbClr val="F3F3F3"/>
              </a:solidFill>
              <a:latin typeface="Georgia"/>
              <a:ea typeface="Georgia"/>
              <a:cs typeface="Georgia"/>
              <a:sym typeface="Georgia"/>
            </a:endParaRPr>
          </a:p>
          <a:p>
            <a:pPr indent="0" lvl="0" marL="457200" marR="0" rtl="0" algn="l">
              <a:lnSpc>
                <a:spcPct val="115000"/>
              </a:lnSpc>
              <a:spcBef>
                <a:spcPts val="0"/>
              </a:spcBef>
              <a:spcAft>
                <a:spcPts val="0"/>
              </a:spcAft>
              <a:buNone/>
            </a:pPr>
            <a:r>
              <a:t/>
            </a:r>
            <a:endParaRPr sz="600">
              <a:solidFill>
                <a:srgbClr val="F3F3F3"/>
              </a:solidFill>
              <a:latin typeface="Georgia"/>
              <a:ea typeface="Georgia"/>
              <a:cs typeface="Georgia"/>
              <a:sym typeface="Georgia"/>
            </a:endParaRPr>
          </a:p>
          <a:p>
            <a:pPr indent="-355600" lvl="0" marL="457200" marR="0" rtl="0" algn="l">
              <a:lnSpc>
                <a:spcPct val="115000"/>
              </a:lnSpc>
              <a:spcBef>
                <a:spcPts val="0"/>
              </a:spcBef>
              <a:spcAft>
                <a:spcPts val="0"/>
              </a:spcAft>
              <a:buClr>
                <a:srgbClr val="F3F3F3"/>
              </a:buClr>
              <a:buSzPts val="2000"/>
              <a:buFont typeface="Georgia"/>
              <a:buChar char="●"/>
            </a:pPr>
            <a:r>
              <a:rPr lang="en" sz="2000">
                <a:solidFill>
                  <a:srgbClr val="F3F3F3"/>
                </a:solidFill>
                <a:latin typeface="Georgia"/>
                <a:ea typeface="Georgia"/>
                <a:cs typeface="Georgia"/>
                <a:sym typeface="Georgia"/>
              </a:rPr>
              <a:t>Each week students will learn new words Monday-Wednesday, review those words on Thursday, and be tested on those words every Friday.</a:t>
            </a:r>
            <a:endParaRPr sz="2000">
              <a:solidFill>
                <a:srgbClr val="F3F3F3"/>
              </a:solidFill>
              <a:latin typeface="Georgia"/>
              <a:ea typeface="Georgia"/>
              <a:cs typeface="Georgia"/>
              <a:sym typeface="Georgia"/>
            </a:endParaRPr>
          </a:p>
          <a:p>
            <a:pPr indent="-355600" lvl="0" marL="457200" marR="0" rtl="0" algn="l">
              <a:lnSpc>
                <a:spcPct val="115000"/>
              </a:lnSpc>
              <a:spcBef>
                <a:spcPts val="0"/>
              </a:spcBef>
              <a:spcAft>
                <a:spcPts val="0"/>
              </a:spcAft>
              <a:buClr>
                <a:srgbClr val="F3F3F3"/>
              </a:buClr>
              <a:buSzPts val="2000"/>
              <a:buFont typeface="Georgia"/>
              <a:buChar char="●"/>
            </a:pPr>
            <a:r>
              <a:rPr lang="en" sz="2000">
                <a:solidFill>
                  <a:srgbClr val="F3F3F3"/>
                </a:solidFill>
                <a:latin typeface="Georgia"/>
                <a:ea typeface="Georgia"/>
                <a:cs typeface="Georgia"/>
                <a:sym typeface="Georgia"/>
              </a:rPr>
              <a:t>Throughout the academic year, your child will cover a designated number of words from a universal source known as the Ayres list. This list is compiled of the most frequently used words in order of complexity.</a:t>
            </a:r>
            <a:endParaRPr sz="2000">
              <a:solidFill>
                <a:srgbClr val="F3F3F3"/>
              </a:solidFill>
              <a:latin typeface="Georgia"/>
              <a:ea typeface="Georgia"/>
              <a:cs typeface="Georgia"/>
              <a:sym typeface="Georgia"/>
            </a:endParaRPr>
          </a:p>
          <a:p>
            <a:pPr indent="-355600" lvl="0" marL="457200" marR="0" rtl="0" algn="l">
              <a:lnSpc>
                <a:spcPct val="115000"/>
              </a:lnSpc>
              <a:spcBef>
                <a:spcPts val="0"/>
              </a:spcBef>
              <a:spcAft>
                <a:spcPts val="0"/>
              </a:spcAft>
              <a:buClr>
                <a:srgbClr val="F3F3F3"/>
              </a:buClr>
              <a:buSzPts val="2000"/>
              <a:buFont typeface="Georgia"/>
              <a:buChar char="●"/>
            </a:pPr>
            <a:r>
              <a:rPr lang="en" sz="2000">
                <a:solidFill>
                  <a:srgbClr val="F3F3F3"/>
                </a:solidFill>
                <a:latin typeface="Georgia"/>
                <a:ea typeface="Georgia"/>
                <a:cs typeface="Georgia"/>
                <a:sym typeface="Georgia"/>
              </a:rPr>
              <a:t>While in lower school Spalding is taught sequentially, it is structured to proceed from the simple to the complex and is cumulative across all grade levels Kinder through 5th grade.</a:t>
            </a:r>
            <a:endParaRPr sz="2000">
              <a:solidFill>
                <a:srgbClr val="F3F3F3"/>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17"/>
          <p:cNvSpPr txBox="1"/>
          <p:nvPr/>
        </p:nvSpPr>
        <p:spPr>
          <a:xfrm>
            <a:off x="311700" y="780825"/>
            <a:ext cx="8520600" cy="37182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pic>
        <p:nvPicPr>
          <p:cNvPr id="82" name="Google Shape;82;p17" title="K-2 Spalding Night.mp4">
            <a:hlinkClick r:id="rId3"/>
          </p:cNvPr>
          <p:cNvPicPr preferRelativeResize="0"/>
          <p:nvPr/>
        </p:nvPicPr>
        <p:blipFill>
          <a:blip r:embed="rId4">
            <a:alphaModFix/>
          </a:blip>
          <a:stretch>
            <a:fillRect/>
          </a:stretch>
        </p:blipFill>
        <p:spPr>
          <a:xfrm>
            <a:off x="1477137" y="250600"/>
            <a:ext cx="6189725" cy="464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8"/>
          <p:cNvSpPr txBox="1"/>
          <p:nvPr/>
        </p:nvSpPr>
        <p:spPr>
          <a:xfrm>
            <a:off x="0" y="0"/>
            <a:ext cx="9144000" cy="51435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sp>
        <p:nvSpPr>
          <p:cNvPr id="88" name="Google Shape;88;p18"/>
          <p:cNvSpPr txBox="1"/>
          <p:nvPr/>
        </p:nvSpPr>
        <p:spPr>
          <a:xfrm>
            <a:off x="3651975" y="3530675"/>
            <a:ext cx="5092200" cy="1525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400">
                <a:solidFill>
                  <a:srgbClr val="F3F3F3"/>
                </a:solidFill>
                <a:latin typeface="Georgia"/>
                <a:ea typeface="Georgia"/>
                <a:cs typeface="Georgia"/>
                <a:sym typeface="Georgia"/>
              </a:rPr>
              <a:t>Homework </a:t>
            </a:r>
            <a:r>
              <a:rPr lang="en" sz="2400">
                <a:solidFill>
                  <a:srgbClr val="F3F3F3"/>
                </a:solidFill>
                <a:latin typeface="Georgia"/>
                <a:ea typeface="Georgia"/>
                <a:cs typeface="Georgia"/>
                <a:sym typeface="Georgia"/>
              </a:rPr>
              <a:t>Expectations</a:t>
            </a:r>
            <a:endParaRPr sz="18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p:txBody>
      </p:sp>
      <p:pic>
        <p:nvPicPr>
          <p:cNvPr id="89" name="Google Shape;89;p18"/>
          <p:cNvPicPr preferRelativeResize="0"/>
          <p:nvPr/>
        </p:nvPicPr>
        <p:blipFill>
          <a:blip r:embed="rId3">
            <a:alphaModFix/>
          </a:blip>
          <a:stretch>
            <a:fillRect/>
          </a:stretch>
        </p:blipFill>
        <p:spPr>
          <a:xfrm>
            <a:off x="230075" y="242174"/>
            <a:ext cx="5092199" cy="3265840"/>
          </a:xfrm>
          <a:prstGeom prst="rect">
            <a:avLst/>
          </a:prstGeom>
          <a:noFill/>
          <a:ln>
            <a:noFill/>
          </a:ln>
        </p:spPr>
      </p:pic>
      <p:pic>
        <p:nvPicPr>
          <p:cNvPr id="90" name="Google Shape;90;p18"/>
          <p:cNvPicPr preferRelativeResize="0"/>
          <p:nvPr/>
        </p:nvPicPr>
        <p:blipFill rotWithShape="1">
          <a:blip r:embed="rId4">
            <a:alphaModFix/>
          </a:blip>
          <a:srcRect b="32732" l="0" r="1487" t="0"/>
          <a:stretch/>
        </p:blipFill>
        <p:spPr>
          <a:xfrm>
            <a:off x="2789475" y="3231149"/>
            <a:ext cx="6123776" cy="1727850"/>
          </a:xfrm>
          <a:prstGeom prst="rect">
            <a:avLst/>
          </a:prstGeom>
          <a:noFill/>
          <a:ln cap="flat" cmpd="sng" w="9525">
            <a:solidFill>
              <a:schemeClr val="lt1"/>
            </a:solidFill>
            <a:prstDash val="solid"/>
            <a:round/>
            <a:headEnd len="sm" w="sm" type="none"/>
            <a:tailEnd len="sm" w="sm" type="none"/>
          </a:ln>
        </p:spPr>
      </p:pic>
      <p:sp>
        <p:nvSpPr>
          <p:cNvPr id="91" name="Google Shape;91;p18"/>
          <p:cNvSpPr txBox="1"/>
          <p:nvPr/>
        </p:nvSpPr>
        <p:spPr>
          <a:xfrm>
            <a:off x="5489475" y="242175"/>
            <a:ext cx="3552000" cy="2860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400">
                <a:solidFill>
                  <a:srgbClr val="F3F3F3"/>
                </a:solidFill>
                <a:latin typeface="Georgia"/>
                <a:ea typeface="Georgia"/>
                <a:cs typeface="Georgia"/>
                <a:sym typeface="Georgia"/>
              </a:rPr>
              <a:t>Homework </a:t>
            </a:r>
            <a:endParaRPr sz="2400">
              <a:solidFill>
                <a:srgbClr val="F3F3F3"/>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2000"/>
              <a:buFont typeface="Arial"/>
              <a:buNone/>
            </a:pPr>
            <a:r>
              <a:rPr lang="en" sz="2400">
                <a:solidFill>
                  <a:srgbClr val="F3F3F3"/>
                </a:solidFill>
                <a:latin typeface="Georgia"/>
                <a:ea typeface="Georgia"/>
                <a:cs typeface="Georgia"/>
                <a:sym typeface="Georgia"/>
              </a:rPr>
              <a:t>Expectations</a:t>
            </a:r>
            <a:endParaRPr sz="24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Fidelity - Please follow the homework instructions.</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Consistently - Regular practice produces the best results.</a:t>
            </a:r>
            <a:endParaRPr sz="18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2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5" name="Shape 95"/>
        <p:cNvGrpSpPr/>
        <p:nvPr/>
      </p:nvGrpSpPr>
      <p:grpSpPr>
        <a:xfrm>
          <a:off x="0" y="0"/>
          <a:ext cx="0" cy="0"/>
          <a:chOff x="0" y="0"/>
          <a:chExt cx="0" cy="0"/>
        </a:xfrm>
      </p:grpSpPr>
      <p:sp>
        <p:nvSpPr>
          <p:cNvPr id="96" name="Google Shape;96;p19"/>
          <p:cNvSpPr txBox="1"/>
          <p:nvPr/>
        </p:nvSpPr>
        <p:spPr>
          <a:xfrm>
            <a:off x="311700" y="780825"/>
            <a:ext cx="8520600" cy="37182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sp>
        <p:nvSpPr>
          <p:cNvPr id="97" name="Google Shape;97;p19"/>
          <p:cNvSpPr txBox="1"/>
          <p:nvPr/>
        </p:nvSpPr>
        <p:spPr>
          <a:xfrm>
            <a:off x="311700" y="954325"/>
            <a:ext cx="5092200" cy="379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000">
                <a:solidFill>
                  <a:srgbClr val="F3F3F3"/>
                </a:solidFill>
                <a:latin typeface="Georgia"/>
                <a:ea typeface="Georgia"/>
                <a:cs typeface="Georgia"/>
                <a:sym typeface="Georgia"/>
              </a:rPr>
              <a:t>Spalding Homework</a:t>
            </a:r>
            <a:endParaRPr sz="2000">
              <a:solidFill>
                <a:srgbClr val="F3F3F3"/>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2000"/>
              <a:buFont typeface="Arial"/>
              <a:buNone/>
            </a:pPr>
            <a:r>
              <a:t/>
            </a:r>
            <a:endParaRPr sz="20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Clr>
                <a:srgbClr val="000000"/>
              </a:buClr>
              <a:buSzPts val="2000"/>
              <a:buFont typeface="Arial"/>
              <a:buNone/>
            </a:pPr>
            <a:r>
              <a:t/>
            </a:r>
            <a:endParaRPr sz="2000">
              <a:solidFill>
                <a:srgbClr val="F3F3F3"/>
              </a:solidFill>
              <a:latin typeface="Georgia"/>
              <a:ea typeface="Georgia"/>
              <a:cs typeface="Georgia"/>
              <a:sym typeface="Georgia"/>
            </a:endParaRPr>
          </a:p>
        </p:txBody>
      </p:sp>
      <p:pic>
        <p:nvPicPr>
          <p:cNvPr id="98" name="Google Shape;98;p19"/>
          <p:cNvPicPr preferRelativeResize="0"/>
          <p:nvPr/>
        </p:nvPicPr>
        <p:blipFill>
          <a:blip r:embed="rId3">
            <a:alphaModFix/>
          </a:blip>
          <a:stretch>
            <a:fillRect/>
          </a:stretch>
        </p:blipFill>
        <p:spPr>
          <a:xfrm>
            <a:off x="4952675" y="1513525"/>
            <a:ext cx="1812501" cy="2799473"/>
          </a:xfrm>
          <a:prstGeom prst="rect">
            <a:avLst/>
          </a:prstGeom>
          <a:noFill/>
          <a:ln>
            <a:noFill/>
          </a:ln>
        </p:spPr>
      </p:pic>
      <p:pic>
        <p:nvPicPr>
          <p:cNvPr id="99" name="Google Shape;99;p19"/>
          <p:cNvPicPr preferRelativeResize="0"/>
          <p:nvPr/>
        </p:nvPicPr>
        <p:blipFill>
          <a:blip r:embed="rId4">
            <a:alphaModFix/>
          </a:blip>
          <a:stretch>
            <a:fillRect/>
          </a:stretch>
        </p:blipFill>
        <p:spPr>
          <a:xfrm>
            <a:off x="6889675" y="1544275"/>
            <a:ext cx="1856149" cy="2799473"/>
          </a:xfrm>
          <a:prstGeom prst="rect">
            <a:avLst/>
          </a:prstGeom>
          <a:noFill/>
          <a:ln>
            <a:noFill/>
          </a:ln>
        </p:spPr>
      </p:pic>
      <p:pic>
        <p:nvPicPr>
          <p:cNvPr id="100" name="Google Shape;100;p19"/>
          <p:cNvPicPr preferRelativeResize="0"/>
          <p:nvPr/>
        </p:nvPicPr>
        <p:blipFill>
          <a:blip r:embed="rId5">
            <a:alphaModFix/>
          </a:blip>
          <a:stretch>
            <a:fillRect/>
          </a:stretch>
        </p:blipFill>
        <p:spPr>
          <a:xfrm>
            <a:off x="2807200" y="1513525"/>
            <a:ext cx="2020973" cy="2799473"/>
          </a:xfrm>
          <a:prstGeom prst="rect">
            <a:avLst/>
          </a:prstGeom>
          <a:noFill/>
          <a:ln>
            <a:noFill/>
          </a:ln>
        </p:spPr>
      </p:pic>
      <p:pic>
        <p:nvPicPr>
          <p:cNvPr id="101" name="Google Shape;101;p19"/>
          <p:cNvPicPr preferRelativeResize="0"/>
          <p:nvPr/>
        </p:nvPicPr>
        <p:blipFill>
          <a:blip r:embed="rId6">
            <a:alphaModFix/>
          </a:blip>
          <a:stretch>
            <a:fillRect/>
          </a:stretch>
        </p:blipFill>
        <p:spPr>
          <a:xfrm>
            <a:off x="501350" y="1513536"/>
            <a:ext cx="2162483" cy="27994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sp>
        <p:nvSpPr>
          <p:cNvPr id="106" name="Google Shape;106;p20"/>
          <p:cNvSpPr txBox="1"/>
          <p:nvPr/>
        </p:nvSpPr>
        <p:spPr>
          <a:xfrm>
            <a:off x="0" y="0"/>
            <a:ext cx="9144000" cy="51435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sp>
        <p:nvSpPr>
          <p:cNvPr id="107" name="Google Shape;107;p20"/>
          <p:cNvSpPr txBox="1"/>
          <p:nvPr/>
        </p:nvSpPr>
        <p:spPr>
          <a:xfrm>
            <a:off x="2461500" y="405225"/>
            <a:ext cx="4221000" cy="134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700">
                <a:solidFill>
                  <a:srgbClr val="F3F3F3"/>
                </a:solidFill>
                <a:latin typeface="Georgia"/>
                <a:ea typeface="Georgia"/>
                <a:cs typeface="Georgia"/>
                <a:sym typeface="Georgia"/>
              </a:rPr>
              <a:t>Homework Expectations</a:t>
            </a:r>
            <a:endParaRPr sz="21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p:txBody>
      </p:sp>
      <p:sp>
        <p:nvSpPr>
          <p:cNvPr id="108" name="Google Shape;108;p20"/>
          <p:cNvSpPr txBox="1"/>
          <p:nvPr/>
        </p:nvSpPr>
        <p:spPr>
          <a:xfrm>
            <a:off x="597600" y="1107125"/>
            <a:ext cx="3974400" cy="3604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000">
                <a:solidFill>
                  <a:srgbClr val="F3F3F3"/>
                </a:solidFill>
                <a:latin typeface="Georgia"/>
                <a:ea typeface="Georgia"/>
                <a:cs typeface="Georgia"/>
                <a:sym typeface="Georgia"/>
              </a:rPr>
              <a:t>Homework Do’s</a:t>
            </a:r>
            <a:endParaRPr sz="20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Do c</a:t>
            </a:r>
            <a:r>
              <a:rPr lang="en" sz="1800">
                <a:solidFill>
                  <a:srgbClr val="F3F3F3"/>
                </a:solidFill>
                <a:latin typeface="Georgia"/>
                <a:ea typeface="Georgia"/>
                <a:cs typeface="Georgia"/>
                <a:sym typeface="Georgia"/>
              </a:rPr>
              <a:t>ommunicate with teachers early and often.</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Do turn in homework on time.</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Please make sure homework includes name, number, date, and markings on set one.</a:t>
            </a:r>
            <a:endParaRPr sz="18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p:txBody>
      </p:sp>
      <p:sp>
        <p:nvSpPr>
          <p:cNvPr id="109" name="Google Shape;109;p20"/>
          <p:cNvSpPr txBox="1"/>
          <p:nvPr/>
        </p:nvSpPr>
        <p:spPr>
          <a:xfrm>
            <a:off x="4572000" y="1107125"/>
            <a:ext cx="3891900" cy="335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000">
                <a:solidFill>
                  <a:srgbClr val="F3F3F3"/>
                </a:solidFill>
                <a:latin typeface="Georgia"/>
                <a:ea typeface="Georgia"/>
                <a:cs typeface="Georgia"/>
                <a:sym typeface="Georgia"/>
              </a:rPr>
              <a:t>Homework Don'ts</a:t>
            </a:r>
            <a:endParaRPr sz="20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Do not allow</a:t>
            </a:r>
            <a:r>
              <a:rPr lang="en" sz="1800">
                <a:solidFill>
                  <a:srgbClr val="F3F3F3"/>
                </a:solidFill>
                <a:latin typeface="Georgia"/>
                <a:ea typeface="Georgia"/>
                <a:cs typeface="Georgia"/>
                <a:sym typeface="Georgia"/>
              </a:rPr>
              <a:t> homework to become a wedge between you and your child. Tutoring, reteaching a skill  or more </a:t>
            </a:r>
            <a:r>
              <a:rPr lang="en" sz="1800">
                <a:solidFill>
                  <a:srgbClr val="F3F3F3"/>
                </a:solidFill>
                <a:latin typeface="Georgia"/>
                <a:ea typeface="Georgia"/>
                <a:cs typeface="Georgia"/>
                <a:sym typeface="Georgia"/>
              </a:rPr>
              <a:t>practice</a:t>
            </a:r>
            <a:r>
              <a:rPr lang="en" sz="1800">
                <a:solidFill>
                  <a:srgbClr val="F3F3F3"/>
                </a:solidFill>
                <a:latin typeface="Georgia"/>
                <a:ea typeface="Georgia"/>
                <a:cs typeface="Georgia"/>
                <a:sym typeface="Georgia"/>
              </a:rPr>
              <a:t> in the classroom can avoid the struggle at home.</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Do not wait to get help</a:t>
            </a:r>
            <a:endParaRPr sz="18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2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2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 name="Shape 113"/>
        <p:cNvGrpSpPr/>
        <p:nvPr/>
      </p:nvGrpSpPr>
      <p:grpSpPr>
        <a:xfrm>
          <a:off x="0" y="0"/>
          <a:ext cx="0" cy="0"/>
          <a:chOff x="0" y="0"/>
          <a:chExt cx="0" cy="0"/>
        </a:xfrm>
      </p:grpSpPr>
      <p:sp>
        <p:nvSpPr>
          <p:cNvPr id="114" name="Google Shape;114;p21"/>
          <p:cNvSpPr txBox="1"/>
          <p:nvPr/>
        </p:nvSpPr>
        <p:spPr>
          <a:xfrm>
            <a:off x="0" y="0"/>
            <a:ext cx="9144000" cy="5143500"/>
          </a:xfrm>
          <a:prstGeom prst="rect">
            <a:avLst/>
          </a:prstGeom>
          <a:solidFill>
            <a:srgbClr val="BF9000"/>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t/>
            </a:r>
            <a:endParaRPr b="0" i="0" sz="5200" u="none" cap="none" strike="noStrike">
              <a:solidFill>
                <a:srgbClr val="FFFFFF"/>
              </a:solidFill>
              <a:latin typeface="Arial"/>
              <a:ea typeface="Arial"/>
              <a:cs typeface="Arial"/>
              <a:sym typeface="Arial"/>
            </a:endParaRPr>
          </a:p>
        </p:txBody>
      </p:sp>
      <p:sp>
        <p:nvSpPr>
          <p:cNvPr id="115" name="Google Shape;115;p21"/>
          <p:cNvSpPr txBox="1"/>
          <p:nvPr/>
        </p:nvSpPr>
        <p:spPr>
          <a:xfrm>
            <a:off x="1428750" y="673050"/>
            <a:ext cx="6286500" cy="379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lang="en" sz="2400">
                <a:solidFill>
                  <a:srgbClr val="F3F3F3"/>
                </a:solidFill>
                <a:latin typeface="Georgia"/>
                <a:ea typeface="Georgia"/>
                <a:cs typeface="Georgia"/>
                <a:sym typeface="Georgia"/>
              </a:rPr>
              <a:t>Take Home Materials</a:t>
            </a:r>
            <a:endParaRPr sz="2400">
              <a:solidFill>
                <a:srgbClr val="F3F3F3"/>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2000"/>
              <a:buFont typeface="Arial"/>
              <a:buNone/>
            </a:pPr>
            <a:r>
              <a:t/>
            </a:r>
            <a:endParaRPr sz="6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Pencil Grip</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Letter formation</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Phonogram Cheat Sheet</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Markings reference guide</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Homework Guide</a:t>
            </a:r>
            <a:endParaRPr sz="1800">
              <a:solidFill>
                <a:srgbClr val="F3F3F3"/>
              </a:solidFill>
              <a:latin typeface="Georgia"/>
              <a:ea typeface="Georgia"/>
              <a:cs typeface="Georgia"/>
              <a:sym typeface="Georgia"/>
            </a:endParaRPr>
          </a:p>
          <a:p>
            <a:pPr indent="-342900" lvl="0" marL="457200" marR="0" rtl="0" algn="l">
              <a:lnSpc>
                <a:spcPct val="115000"/>
              </a:lnSpc>
              <a:spcBef>
                <a:spcPts val="0"/>
              </a:spcBef>
              <a:spcAft>
                <a:spcPts val="0"/>
              </a:spcAft>
              <a:buClr>
                <a:srgbClr val="F3F3F3"/>
              </a:buClr>
              <a:buSzPts val="1800"/>
              <a:buFont typeface="Georgia"/>
              <a:buChar char="●"/>
            </a:pPr>
            <a:r>
              <a:rPr lang="en" sz="1800">
                <a:solidFill>
                  <a:srgbClr val="F3F3F3"/>
                </a:solidFill>
                <a:latin typeface="Georgia"/>
                <a:ea typeface="Georgia"/>
                <a:cs typeface="Georgia"/>
                <a:sym typeface="Georgia"/>
              </a:rPr>
              <a:t>Extra Spalding paper</a:t>
            </a:r>
            <a:endParaRPr sz="1800">
              <a:solidFill>
                <a:srgbClr val="F3F3F3"/>
              </a:solidFill>
              <a:latin typeface="Georgia"/>
              <a:ea typeface="Georgia"/>
              <a:cs typeface="Georgia"/>
              <a:sym typeface="Georgia"/>
            </a:endParaRPr>
          </a:p>
          <a:p>
            <a:pPr indent="0" lvl="0" marL="0" marR="0" rtl="0" algn="l">
              <a:lnSpc>
                <a:spcPct val="115000"/>
              </a:lnSpc>
              <a:spcBef>
                <a:spcPts val="0"/>
              </a:spcBef>
              <a:spcAft>
                <a:spcPts val="0"/>
              </a:spcAft>
              <a:buNone/>
            </a:pPr>
            <a:r>
              <a:t/>
            </a:r>
            <a:endParaRPr sz="1800">
              <a:solidFill>
                <a:srgbClr val="F3F3F3"/>
              </a:solidFill>
              <a:latin typeface="Georgia"/>
              <a:ea typeface="Georgia"/>
              <a:cs typeface="Georgia"/>
              <a:sym typeface="Georgia"/>
            </a:endParaRPr>
          </a:p>
        </p:txBody>
      </p:sp>
      <p:pic>
        <p:nvPicPr>
          <p:cNvPr id="116" name="Google Shape;116;p21"/>
          <p:cNvPicPr preferRelativeResize="0"/>
          <p:nvPr/>
        </p:nvPicPr>
        <p:blipFill>
          <a:blip r:embed="rId3">
            <a:alphaModFix/>
          </a:blip>
          <a:stretch>
            <a:fillRect/>
          </a:stretch>
        </p:blipFill>
        <p:spPr>
          <a:xfrm>
            <a:off x="7240924" y="460700"/>
            <a:ext cx="1494875" cy="3100976"/>
          </a:xfrm>
          <a:prstGeom prst="rect">
            <a:avLst/>
          </a:prstGeom>
          <a:noFill/>
          <a:ln>
            <a:noFill/>
          </a:ln>
        </p:spPr>
      </p:pic>
      <p:pic>
        <p:nvPicPr>
          <p:cNvPr id="117" name="Google Shape;117;p21"/>
          <p:cNvPicPr preferRelativeResize="0"/>
          <p:nvPr/>
        </p:nvPicPr>
        <p:blipFill>
          <a:blip r:embed="rId4">
            <a:alphaModFix/>
          </a:blip>
          <a:stretch>
            <a:fillRect/>
          </a:stretch>
        </p:blipFill>
        <p:spPr>
          <a:xfrm rot="829564">
            <a:off x="6762125" y="2549125"/>
            <a:ext cx="1585900" cy="2019124"/>
          </a:xfrm>
          <a:prstGeom prst="rect">
            <a:avLst/>
          </a:prstGeom>
          <a:noFill/>
          <a:ln>
            <a:noFill/>
          </a:ln>
        </p:spPr>
      </p:pic>
      <p:pic>
        <p:nvPicPr>
          <p:cNvPr id="118" name="Google Shape;118;p21"/>
          <p:cNvPicPr preferRelativeResize="0"/>
          <p:nvPr/>
        </p:nvPicPr>
        <p:blipFill>
          <a:blip r:embed="rId5">
            <a:alphaModFix/>
          </a:blip>
          <a:stretch>
            <a:fillRect/>
          </a:stretch>
        </p:blipFill>
        <p:spPr>
          <a:xfrm>
            <a:off x="4197143" y="3136968"/>
            <a:ext cx="2609850" cy="1877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25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25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25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25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25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2500"/>
                                        <p:tgtEl>
                                          <p:spTgt spid="1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animEffect filter="fade" transition="in">
                                      <p:cBhvr>
                                        <p:cTn dur="2500"/>
                                        <p:tgtEl>
                                          <p:spTgt spid="1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7" st="7"/>
                                            </p:txEl>
                                          </p:spTgt>
                                        </p:tgtEl>
                                        <p:attrNameLst>
                                          <p:attrName>style.visibility</p:attrName>
                                        </p:attrNameLst>
                                      </p:cBhvr>
                                      <p:to>
                                        <p:strVal val="visible"/>
                                      </p:to>
                                    </p:set>
                                    <p:animEffect filter="fade" transition="in">
                                      <p:cBhvr>
                                        <p:cTn dur="2500"/>
                                        <p:tgtEl>
                                          <p:spTgt spid="1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8" st="8"/>
                                            </p:txEl>
                                          </p:spTgt>
                                        </p:tgtEl>
                                        <p:attrNameLst>
                                          <p:attrName>style.visibility</p:attrName>
                                        </p:attrNameLst>
                                      </p:cBhvr>
                                      <p:to>
                                        <p:strVal val="visible"/>
                                      </p:to>
                                    </p:set>
                                    <p:animEffect filter="fade" transition="in">
                                      <p:cBhvr>
                                        <p:cTn dur="2500"/>
                                        <p:tgtEl>
                                          <p:spTgt spid="11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